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26"/>
  </p:notesMasterIdLst>
  <p:handoutMasterIdLst>
    <p:handoutMasterId r:id="rId27"/>
  </p:handoutMasterIdLst>
  <p:sldIdLst>
    <p:sldId id="998" r:id="rId2"/>
    <p:sldId id="1054" r:id="rId3"/>
    <p:sldId id="1053" r:id="rId4"/>
    <p:sldId id="1041" r:id="rId5"/>
    <p:sldId id="1047" r:id="rId6"/>
    <p:sldId id="1043" r:id="rId7"/>
    <p:sldId id="1044" r:id="rId8"/>
    <p:sldId id="1125" r:id="rId9"/>
    <p:sldId id="1062" r:id="rId10"/>
    <p:sldId id="1063" r:id="rId11"/>
    <p:sldId id="1064" r:id="rId12"/>
    <p:sldId id="1042" r:id="rId13"/>
    <p:sldId id="1055" r:id="rId14"/>
    <p:sldId id="1056" r:id="rId15"/>
    <p:sldId id="1067" r:id="rId16"/>
    <p:sldId id="1057" r:id="rId17"/>
    <p:sldId id="1058" r:id="rId18"/>
    <p:sldId id="1059" r:id="rId19"/>
    <p:sldId id="1037" r:id="rId20"/>
    <p:sldId id="1060" r:id="rId21"/>
    <p:sldId id="1068" r:id="rId22"/>
    <p:sldId id="1065" r:id="rId23"/>
    <p:sldId id="1061" r:id="rId24"/>
    <p:sldId id="1021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298" userDrawn="1">
          <p15:clr>
            <a:srgbClr val="A4A3A4"/>
          </p15:clr>
        </p15:guide>
        <p15:guide id="8" pos="5087" userDrawn="1">
          <p15:clr>
            <a:srgbClr val="A4A3A4"/>
          </p15:clr>
        </p15:guide>
        <p15:guide id="13" orient="horz" pos="572" userDrawn="1">
          <p15:clr>
            <a:srgbClr val="A4A3A4"/>
          </p15:clr>
        </p15:guide>
        <p15:guide id="22" pos="2592" userDrawn="1">
          <p15:clr>
            <a:srgbClr val="A4A3A4"/>
          </p15:clr>
        </p15:guide>
        <p15:guide id="25" pos="4934" userDrawn="1">
          <p15:clr>
            <a:srgbClr val="A4A3A4"/>
          </p15:clr>
        </p15:guide>
        <p15:guide id="26" pos="2736" userDrawn="1">
          <p15:clr>
            <a:srgbClr val="A4A3A4"/>
          </p15:clr>
        </p15:guide>
        <p15:guide id="27" orient="horz" pos="11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BE4"/>
    <a:srgbClr val="59DAE4"/>
    <a:srgbClr val="41B2DF"/>
    <a:srgbClr val="009444"/>
    <a:srgbClr val="00A651"/>
    <a:srgbClr val="39B54A"/>
    <a:srgbClr val="00C86C"/>
    <a:srgbClr val="014947"/>
    <a:srgbClr val="00A499"/>
    <a:srgbClr val="008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28" dt="2021-03-10T05:16:06.968"/>
    <p1510:client id="{14C8BC07-374D-4579-8198-19D26139CC34}" v="2686" dt="2021-03-10T06:27:30.841"/>
    <p1510:client id="{E5218F9F-7918-C8B3-B2C7-9CCB30A59506}" v="78" dt="2021-03-10T05:56:34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84" y="140"/>
      </p:cViewPr>
      <p:guideLst>
        <p:guide orient="horz" pos="1298"/>
        <p:guide pos="5087"/>
        <p:guide orient="horz" pos="572"/>
        <p:guide pos="2592"/>
        <p:guide pos="4934"/>
        <p:guide pos="2736"/>
        <p:guide orient="horz" pos="11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5"/>
        <p:guide pos="2141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5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F3BC6FC3-785A-4999-8C66-87D2B8A360C7}" type="datetimeFigureOut">
              <a:rPr lang="en-AU" smtClean="0"/>
              <a:pPr/>
              <a:t>17/03/2021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9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28589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3866266F-A351-4704-9446-A15A4192A95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5285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5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D3F8910D-1A25-4D7F-BE05-67BDA14E8374}" type="datetimeFigureOut">
              <a:rPr lang="en-AU" smtClean="0"/>
              <a:pPr/>
              <a:t>17/03/2021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2089" tIns="46045" rIns="92089" bIns="460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9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9"/>
            <a:ext cx="2945660" cy="496332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29B0218C-6897-4A1B-B285-D3E4B1CEC56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906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218C-6897-4A1B-B285-D3E4B1CEC56B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587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218C-6897-4A1B-B285-D3E4B1CEC56B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5171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218C-6897-4A1B-B285-D3E4B1CEC56B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16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0755C-6A8B-EC4B-8F5F-49DF2BA75D65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17083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4236F4-11C6-A246-8D4C-A2B7B83071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0">
                <a:schemeClr val="bg1">
                  <a:alpha val="0"/>
                </a:schemeClr>
              </a:gs>
              <a:gs pos="22000">
                <a:srgbClr val="FFFFFF">
                  <a:alpha val="88000"/>
                </a:srgbClr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0F21C7-88B9-5B4C-BCED-E37BD1009C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0" y="0"/>
            <a:ext cx="6678507" cy="68603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40B10DA-AC2F-8541-95F4-9758C9A526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7780" y="0"/>
            <a:ext cx="2706576" cy="6851020"/>
          </a:xfrm>
          <a:prstGeom prst="rect">
            <a:avLst/>
          </a:prstGeom>
          <a:effectLst>
            <a:outerShdw blurRad="127000" dist="50800" algn="l" rotWithShape="0">
              <a:prstClr val="black">
                <a:alpha val="40000"/>
              </a:prstClr>
            </a:outerShdw>
          </a:effectLst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F1663EC-A491-2140-88E4-7407BCF07A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503364"/>
            <a:ext cx="5836532" cy="3546157"/>
          </a:xfrm>
          <a:noFill/>
        </p:spPr>
        <p:txBody>
          <a:bodyPr lIns="612000" t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 b="1" cap="all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</a:lstStyle>
          <a:p>
            <a:pPr lvl="0"/>
            <a:r>
              <a:rPr lang="en-GB"/>
              <a:t>Presentation To:</a:t>
            </a:r>
          </a:p>
          <a:p>
            <a:pPr lvl="1"/>
            <a:endParaRPr lang="en-GB"/>
          </a:p>
          <a:p>
            <a:pPr lvl="1"/>
            <a:r>
              <a:rPr lang="en-GB"/>
              <a:t>Company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300C2-D77B-A745-9064-F3B9C393007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8" y="368543"/>
            <a:ext cx="4010935" cy="722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5978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w qu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1"/>
            <a:ext cx="10943581" cy="854439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6EDE9A5-73CE-0049-826E-7A90A6F601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419" y="1511999"/>
            <a:ext cx="5280000" cy="21600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sz="14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427512-0D27-1948-BFAC-2BBDA7E91A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7581" y="1511999"/>
            <a:ext cx="5280000" cy="21600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sz="1400" b="1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4821EA8-EFC4-4348-A7AA-058E8347989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419" y="3924000"/>
            <a:ext cx="5280000" cy="21600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sz="1400" b="1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221F844F-C515-3E42-8E6B-59840B7CBD3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7581" y="3924000"/>
            <a:ext cx="5280000" cy="2160000"/>
          </a:xfr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sz="1400" b="1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  <a:lvl2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>
              <a:spcBef>
                <a:spcPts val="400"/>
              </a:spcBef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F53837-D124-5A47-8F5F-F986D7928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07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19" userDrawn="1">
          <p15:clr>
            <a:srgbClr val="FBAE40"/>
          </p15:clr>
        </p15:guide>
        <p15:guide id="2" orient="horz" pos="247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w quad ban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1"/>
            <a:ext cx="10080000" cy="854439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78FCCD-C390-C04B-AC7D-65FA711DA1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7" y="1512000"/>
            <a:ext cx="5280000" cy="3096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66BA807-3420-7B4A-BC02-0BE1B88A689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417" y="1883962"/>
            <a:ext cx="5280000" cy="1800000"/>
          </a:xfrm>
        </p:spPr>
        <p:txBody>
          <a:bodyPr lIns="90000"/>
          <a:lstStyle>
            <a:lvl1pPr>
              <a:spcBef>
                <a:spcPts val="200"/>
              </a:spcBef>
              <a:spcAft>
                <a:spcPts val="200"/>
              </a:spcAft>
              <a:defRPr sz="1200" b="0"/>
            </a:lvl1pPr>
            <a:lvl2pPr>
              <a:spcBef>
                <a:spcPts val="200"/>
              </a:spcBef>
              <a:spcAft>
                <a:spcPts val="200"/>
              </a:spcAft>
              <a:defRPr sz="1200"/>
            </a:lvl2pPr>
            <a:lvl3pPr>
              <a:spcBef>
                <a:spcPts val="200"/>
              </a:spcBef>
              <a:spcAft>
                <a:spcPts val="200"/>
              </a:spcAft>
              <a:defRPr sz="1200"/>
            </a:lvl3pPr>
            <a:lvl4pPr>
              <a:spcBef>
                <a:spcPts val="200"/>
              </a:spcBef>
              <a:spcAft>
                <a:spcPts val="200"/>
              </a:spcAft>
              <a:defRPr sz="1200"/>
            </a:lvl4pPr>
            <a:lvl5pPr>
              <a:spcBef>
                <a:spcPts val="200"/>
              </a:spcBef>
              <a:spcAft>
                <a:spcPts val="2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6874A69-14F6-FB42-931F-87FD7BEA1F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17" y="3831250"/>
            <a:ext cx="5280000" cy="3096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F7F799F2-A51D-6D4B-AED5-5604DB41E8A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4417" y="4215868"/>
            <a:ext cx="5280000" cy="1800000"/>
          </a:xfrm>
        </p:spPr>
        <p:txBody>
          <a:bodyPr lIns="90000"/>
          <a:lstStyle>
            <a:lvl1pPr>
              <a:spcBef>
                <a:spcPts val="200"/>
              </a:spcBef>
              <a:spcAft>
                <a:spcPts val="200"/>
              </a:spcAft>
              <a:defRPr sz="1200" b="0"/>
            </a:lvl1pPr>
            <a:lvl2pPr>
              <a:spcBef>
                <a:spcPts val="200"/>
              </a:spcBef>
              <a:spcAft>
                <a:spcPts val="200"/>
              </a:spcAft>
              <a:defRPr sz="1200"/>
            </a:lvl2pPr>
            <a:lvl3pPr>
              <a:spcBef>
                <a:spcPts val="200"/>
              </a:spcBef>
              <a:spcAft>
                <a:spcPts val="200"/>
              </a:spcAft>
              <a:defRPr sz="1200"/>
            </a:lvl3pPr>
            <a:lvl4pPr>
              <a:spcBef>
                <a:spcPts val="200"/>
              </a:spcBef>
              <a:spcAft>
                <a:spcPts val="200"/>
              </a:spcAft>
              <a:defRPr sz="1200"/>
            </a:lvl4pPr>
            <a:lvl5pPr>
              <a:spcBef>
                <a:spcPts val="200"/>
              </a:spcBef>
              <a:spcAft>
                <a:spcPts val="2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A418A05-904F-FB40-8224-DDDA9E9611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7585" y="1512000"/>
            <a:ext cx="5280000" cy="3096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5A969AA6-809F-4445-9E54-00E2E088753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87585" y="1883962"/>
            <a:ext cx="5280000" cy="1800000"/>
          </a:xfrm>
        </p:spPr>
        <p:txBody>
          <a:bodyPr lIns="90000"/>
          <a:lstStyle>
            <a:lvl1pPr>
              <a:spcBef>
                <a:spcPts val="200"/>
              </a:spcBef>
              <a:spcAft>
                <a:spcPts val="200"/>
              </a:spcAft>
              <a:defRPr sz="1200" b="0"/>
            </a:lvl1pPr>
            <a:lvl2pPr>
              <a:spcBef>
                <a:spcPts val="200"/>
              </a:spcBef>
              <a:spcAft>
                <a:spcPts val="200"/>
              </a:spcAft>
              <a:defRPr sz="1200"/>
            </a:lvl2pPr>
            <a:lvl3pPr>
              <a:spcBef>
                <a:spcPts val="200"/>
              </a:spcBef>
              <a:spcAft>
                <a:spcPts val="200"/>
              </a:spcAft>
              <a:defRPr sz="1200"/>
            </a:lvl3pPr>
            <a:lvl4pPr>
              <a:spcBef>
                <a:spcPts val="200"/>
              </a:spcBef>
              <a:spcAft>
                <a:spcPts val="200"/>
              </a:spcAft>
              <a:defRPr sz="1200"/>
            </a:lvl4pPr>
            <a:lvl5pPr>
              <a:spcBef>
                <a:spcPts val="200"/>
              </a:spcBef>
              <a:spcAft>
                <a:spcPts val="2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575895B-095C-E744-918D-39E19C1DB5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87585" y="3831250"/>
            <a:ext cx="5280000" cy="3096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AFD741A-B683-E643-9400-C4B05FFD02B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87585" y="4215868"/>
            <a:ext cx="5280000" cy="1800000"/>
          </a:xfrm>
        </p:spPr>
        <p:txBody>
          <a:bodyPr lIns="90000"/>
          <a:lstStyle>
            <a:lvl1pPr>
              <a:spcBef>
                <a:spcPts val="200"/>
              </a:spcBef>
              <a:spcAft>
                <a:spcPts val="200"/>
              </a:spcAft>
              <a:defRPr sz="1200" b="0"/>
            </a:lvl1pPr>
            <a:lvl2pPr>
              <a:spcBef>
                <a:spcPts val="200"/>
              </a:spcBef>
              <a:spcAft>
                <a:spcPts val="200"/>
              </a:spcAft>
              <a:defRPr sz="1200"/>
            </a:lvl2pPr>
            <a:lvl3pPr>
              <a:spcBef>
                <a:spcPts val="200"/>
              </a:spcBef>
              <a:spcAft>
                <a:spcPts val="200"/>
              </a:spcAft>
              <a:defRPr sz="1200"/>
            </a:lvl3pPr>
            <a:lvl4pPr>
              <a:spcBef>
                <a:spcPts val="200"/>
              </a:spcBef>
              <a:spcAft>
                <a:spcPts val="200"/>
              </a:spcAft>
              <a:defRPr sz="1200"/>
            </a:lvl4pPr>
            <a:lvl5pPr>
              <a:spcBef>
                <a:spcPts val="200"/>
              </a:spcBef>
              <a:spcAft>
                <a:spcPts val="2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09EB95-AD26-4A4C-9F47-12B73401F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6384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2" userDrawn="1">
          <p15:clr>
            <a:srgbClr val="FBAE40"/>
          </p15:clr>
        </p15:guide>
        <p15:guide id="2" orient="horz" pos="240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2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nded Heading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0"/>
            <a:ext cx="10944000" cy="828000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News Gothic MT" panose="020B0503020103020203" pitchFamily="34" charset="0"/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5661-5862-D247-8245-2D040C807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371D3C-14F1-054E-8FE5-EE9297EF9B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819" y="1512000"/>
            <a:ext cx="10941765" cy="3096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9BDAB27-AA1A-C546-A46F-C7558CC406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7" y="4572000"/>
            <a:ext cx="10944000" cy="1512000"/>
          </a:xfrm>
        </p:spPr>
        <p:txBody>
          <a:bodyPr/>
          <a:lstStyle>
            <a:lvl1pPr>
              <a:defRPr sz="1400">
                <a:latin typeface="News Gothic MT" panose="020B0503020103020203" pitchFamily="34" charset="0"/>
              </a:defRPr>
            </a:lvl1pPr>
            <a:lvl2pPr>
              <a:defRPr sz="1400">
                <a:latin typeface="News Gothic MT" panose="020B0503020103020203" pitchFamily="34" charset="0"/>
              </a:defRPr>
            </a:lvl2pPr>
            <a:lvl3pPr>
              <a:defRPr sz="1400">
                <a:latin typeface="News Gothic MT" panose="020B0503020103020203" pitchFamily="34" charset="0"/>
              </a:defRPr>
            </a:lvl3pPr>
            <a:lvl4pPr>
              <a:defRPr sz="1400">
                <a:latin typeface="News Gothic MT" panose="020B0503020103020203" pitchFamily="34" charset="0"/>
              </a:defRPr>
            </a:lvl4pPr>
            <a:lvl5pPr>
              <a:defRPr sz="14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55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>
          <p15:clr>
            <a:srgbClr val="FBAE40"/>
          </p15:clr>
        </p15:guide>
        <p15:guide id="2" pos="3719">
          <p15:clr>
            <a:srgbClr val="FBAE40"/>
          </p15:clr>
        </p15:guide>
        <p15:guide id="3" pos="39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B0F21C7-88B9-5B4C-BCED-E37BD1009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0"/>
            <a:ext cx="6678507" cy="6860346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F1663EC-A491-2140-88E4-7407BCF07A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503364"/>
            <a:ext cx="5836532" cy="3546157"/>
          </a:xfrm>
          <a:noFill/>
        </p:spPr>
        <p:txBody>
          <a:bodyPr lIns="612000" tIns="0" anchor="t" anchorCtr="0"/>
          <a:lstStyle>
            <a:lvl1pPr>
              <a:spcBef>
                <a:spcPts val="0"/>
              </a:spcBef>
              <a:spcAft>
                <a:spcPts val="0"/>
              </a:spcAft>
              <a:defRPr sz="3200" b="1" cap="all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</a:lstStyle>
          <a:p>
            <a:pPr lvl="0"/>
            <a:r>
              <a:rPr lang="en-GB"/>
              <a:t>Divider</a:t>
            </a:r>
          </a:p>
          <a:p>
            <a:pPr lvl="1"/>
            <a:endParaRPr lang="en-GB"/>
          </a:p>
          <a:p>
            <a:pPr lvl="1"/>
            <a:r>
              <a:rPr lang="en-GB"/>
              <a:t>Subtitle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4D3439-723C-5C4B-BD3A-203FF1130A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7780" y="0"/>
            <a:ext cx="2706576" cy="6851020"/>
          </a:xfrm>
          <a:prstGeom prst="rect">
            <a:avLst/>
          </a:prstGeom>
          <a:effectLst>
            <a:outerShdw blurRad="127000" dist="508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8B960-BD27-7147-B5E5-BFC430D415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3" y="368543"/>
            <a:ext cx="4010935" cy="722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795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0"/>
            <a:ext cx="10944000" cy="828000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News Gothic MT" panose="020B0503020103020203" pitchFamily="34" charset="0"/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EC563-6017-674C-BD18-81374CC8AF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7" y="1512000"/>
            <a:ext cx="10944000" cy="4572000"/>
          </a:xfrm>
        </p:spPr>
        <p:txBody>
          <a:bodyPr/>
          <a:lstStyle>
            <a:lvl1pPr>
              <a:defRPr sz="1600">
                <a:latin typeface="News Gothic MT" panose="020B0503020103020203" pitchFamily="34" charset="0"/>
              </a:defRPr>
            </a:lvl1pPr>
            <a:lvl2pPr>
              <a:defRPr sz="1600">
                <a:latin typeface="News Gothic MT" panose="020B0503020103020203" pitchFamily="34" charset="0"/>
              </a:defRPr>
            </a:lvl2pPr>
            <a:lvl3pPr>
              <a:defRPr sz="1600">
                <a:latin typeface="News Gothic MT" panose="020B0503020103020203" pitchFamily="34" charset="0"/>
              </a:defRPr>
            </a:lvl3pPr>
            <a:lvl4pPr>
              <a:defRPr sz="1600">
                <a:latin typeface="News Gothic MT" panose="020B0503020103020203" pitchFamily="34" charset="0"/>
              </a:defRPr>
            </a:lvl4pPr>
            <a:lvl5pPr>
              <a:defRPr sz="16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5661-5862-D247-8245-2D040C807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68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0"/>
            <a:ext cx="10944000" cy="828000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News Gothic MT" panose="020B0503020103020203" pitchFamily="34" charset="0"/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EC563-6017-674C-BD18-81374CC8AF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8" y="1512000"/>
            <a:ext cx="5278967" cy="4572000"/>
          </a:xfrm>
        </p:spPr>
        <p:txBody>
          <a:bodyPr/>
          <a:lstStyle>
            <a:lvl1pPr>
              <a:defRPr sz="1400">
                <a:latin typeface="News Gothic MT" panose="020B0503020103020203" pitchFamily="34" charset="0"/>
              </a:defRPr>
            </a:lvl1pPr>
            <a:lvl2pPr>
              <a:defRPr sz="1400">
                <a:latin typeface="News Gothic MT" panose="020B0503020103020203" pitchFamily="34" charset="0"/>
              </a:defRPr>
            </a:lvl2pPr>
            <a:lvl3pPr>
              <a:defRPr sz="1400">
                <a:latin typeface="News Gothic MT" panose="020B0503020103020203" pitchFamily="34" charset="0"/>
              </a:defRPr>
            </a:lvl3pPr>
            <a:lvl4pPr>
              <a:defRPr sz="1400">
                <a:latin typeface="News Gothic MT" panose="020B0503020103020203" pitchFamily="34" charset="0"/>
              </a:defRPr>
            </a:lvl4pPr>
            <a:lvl5pPr>
              <a:defRPr sz="14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5661-5862-D247-8245-2D040C807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1403209-76CE-AA4D-8915-2FF7431C68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7583" y="1512000"/>
            <a:ext cx="5280000" cy="3240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8B3A11B3-BC72-7243-8A4C-FB75EECA834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87583" y="1908001"/>
            <a:ext cx="5280000" cy="4188000"/>
          </a:xfrm>
        </p:spPr>
        <p:txBody>
          <a:bodyPr lIns="90000"/>
          <a:lstStyle>
            <a:lvl1pPr>
              <a:spcBef>
                <a:spcPts val="400"/>
              </a:spcBef>
              <a:spcAft>
                <a:spcPts val="400"/>
              </a:spcAft>
              <a:defRPr sz="1400" b="0"/>
            </a:lvl1pPr>
            <a:lvl2pPr>
              <a:spcBef>
                <a:spcPts val="400"/>
              </a:spcBef>
              <a:spcAft>
                <a:spcPts val="400"/>
              </a:spcAft>
              <a:defRPr sz="1400"/>
            </a:lvl2pPr>
            <a:lvl3pPr>
              <a:spcBef>
                <a:spcPts val="400"/>
              </a:spcBef>
              <a:spcAft>
                <a:spcPts val="400"/>
              </a:spcAft>
              <a:defRPr sz="1400"/>
            </a:lvl3pPr>
            <a:lvl4pPr>
              <a:spcBef>
                <a:spcPts val="400"/>
              </a:spcBef>
              <a:spcAft>
                <a:spcPts val="400"/>
              </a:spcAft>
              <a:defRPr sz="1400"/>
            </a:lvl4pPr>
            <a:lvl5pPr>
              <a:spcBef>
                <a:spcPts val="400"/>
              </a:spcBef>
              <a:spcAft>
                <a:spcPts val="4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12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3719" userDrawn="1">
          <p15:clr>
            <a:srgbClr val="FBAE40"/>
          </p15:clr>
        </p15:guide>
        <p15:guide id="3" pos="39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Double Band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0"/>
            <a:ext cx="10944000" cy="828000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News Gothic MT" panose="020B0503020103020203" pitchFamily="34" charset="0"/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5661-5862-D247-8245-2D040C807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1403209-76CE-AA4D-8915-2FF7431C68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7583" y="1512000"/>
            <a:ext cx="5280000" cy="3240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371D3C-14F1-054E-8FE5-EE9297EF9B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819" y="1512000"/>
            <a:ext cx="5280000" cy="3240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8533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3719" userDrawn="1">
          <p15:clr>
            <a:srgbClr val="FBAE40"/>
          </p15:clr>
        </p15:guide>
        <p15:guide id="3" pos="39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ed Head for diagram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0"/>
            <a:ext cx="10944000" cy="828000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News Gothic MT" panose="020B0503020103020203" pitchFamily="34" charset="0"/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A5661-5862-D247-8245-2D040C807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8371D3C-14F1-054E-8FE5-EE9297EF9B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819" y="1512000"/>
            <a:ext cx="10941765" cy="3240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9BDAB27-AA1A-C546-A46F-C7558CC406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7" y="4572000"/>
            <a:ext cx="10944000" cy="1512000"/>
          </a:xfrm>
        </p:spPr>
        <p:txBody>
          <a:bodyPr/>
          <a:lstStyle>
            <a:lvl1pPr>
              <a:defRPr sz="1400">
                <a:latin typeface="News Gothic MT" panose="020B0503020103020203" pitchFamily="34" charset="0"/>
              </a:defRPr>
            </a:lvl1pPr>
            <a:lvl2pPr>
              <a:defRPr sz="1400">
                <a:latin typeface="News Gothic MT" panose="020B0503020103020203" pitchFamily="34" charset="0"/>
              </a:defRPr>
            </a:lvl2pPr>
            <a:lvl3pPr>
              <a:defRPr sz="1400">
                <a:latin typeface="News Gothic MT" panose="020B0503020103020203" pitchFamily="34" charset="0"/>
              </a:defRPr>
            </a:lvl3pPr>
            <a:lvl4pPr>
              <a:defRPr sz="1400">
                <a:latin typeface="News Gothic MT" panose="020B0503020103020203" pitchFamily="34" charset="0"/>
              </a:defRPr>
            </a:lvl4pPr>
            <a:lvl5pPr>
              <a:defRPr sz="1400">
                <a:latin typeface="News Gothic MT" panose="020B0503020103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7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3719" userDrawn="1">
          <p15:clr>
            <a:srgbClr val="FBAE40"/>
          </p15:clr>
        </p15:guide>
        <p15:guide id="3" pos="39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1"/>
            <a:ext cx="10943584" cy="854439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92E50-391D-C346-8BCC-970313764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620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1"/>
            <a:ext cx="10943584" cy="854439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6EDE9A5-73CE-0049-826E-7A90A6F601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419" y="1512000"/>
            <a:ext cx="5280000" cy="4572000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  <a:lvl2pPr marL="6350" indent="0">
              <a:buNone/>
              <a:defRPr sz="1400"/>
            </a:lvl2pPr>
            <a:lvl3pPr marL="268288" indent="-261938">
              <a:buFont typeface="System Font Regular"/>
              <a:buChar char="•"/>
              <a:tabLst/>
              <a:defRPr sz="1400"/>
            </a:lvl3pPr>
            <a:lvl4pPr marL="536575" indent="-268288">
              <a:tabLst/>
              <a:defRPr sz="1400"/>
            </a:lvl4pPr>
            <a:lvl5pPr marL="806450" indent="-269875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CF239DB-FE81-D145-BD42-2A4F49BD2A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7584" y="1512000"/>
            <a:ext cx="5280000" cy="4572000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  <a:lvl2pPr marL="6350" indent="0">
              <a:buNone/>
              <a:defRPr sz="1400"/>
            </a:lvl2pPr>
            <a:lvl3pPr marL="268288" indent="-261938">
              <a:buFont typeface="System Font Regular"/>
              <a:buChar char="•"/>
              <a:tabLst/>
              <a:defRPr sz="1400"/>
            </a:lvl3pPr>
            <a:lvl4pPr marL="536575" indent="-268288">
              <a:tabLst/>
              <a:defRPr sz="1400"/>
            </a:lvl4pPr>
            <a:lvl5pPr marL="806450" indent="-269875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059EF6-4A08-494C-8202-73CE7B87B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6174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19" userDrawn="1">
          <p15:clr>
            <a:srgbClr val="FBAE40"/>
          </p15:clr>
        </p15:guide>
        <p15:guide id="2" pos="39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w double ban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829F8-298A-A045-91A8-B5A50E5CC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000" y="288001"/>
            <a:ext cx="10944000" cy="854439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0"/>
              </a:spcAft>
              <a:defRPr sz="2400" b="1" cap="all" baseline="0">
                <a:solidFill>
                  <a:schemeClr val="tx1"/>
                </a:solidFill>
                <a:latin typeface="Copperplate Gothic Bold" panose="020E0705020206020404" pitchFamily="34" charset="77"/>
              </a:defRPr>
            </a:lvl1pPr>
            <a:lvl2pPr marL="635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Insert main title</a:t>
            </a:r>
          </a:p>
          <a:p>
            <a:pPr lvl="1"/>
            <a:r>
              <a:rPr lang="en-GB"/>
              <a:t>Insert sub title (demote)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1B90F-26AD-9140-AF78-A4D37B27A8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7" y="1512000"/>
            <a:ext cx="5280000" cy="3240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B0B4427-2E7E-C04C-8AA3-90D84A4CF6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7583" y="1512000"/>
            <a:ext cx="5280000" cy="324000"/>
          </a:xfrm>
          <a:solidFill>
            <a:schemeClr val="accent1"/>
          </a:solidFill>
        </p:spPr>
        <p:txBody>
          <a:bodyPr lIns="90000" anchor="ctr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87B675E-E3C1-C64A-AD62-9B054E7C1D2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417" y="1930399"/>
            <a:ext cx="5280000" cy="4145281"/>
          </a:xfrm>
        </p:spPr>
        <p:txBody>
          <a:bodyPr lIns="90000"/>
          <a:lstStyle>
            <a:lvl1pPr>
              <a:spcBef>
                <a:spcPts val="400"/>
              </a:spcBef>
              <a:spcAft>
                <a:spcPts val="400"/>
              </a:spcAft>
              <a:defRPr sz="1400" b="0"/>
            </a:lvl1pPr>
            <a:lvl2pPr>
              <a:spcBef>
                <a:spcPts val="400"/>
              </a:spcBef>
              <a:spcAft>
                <a:spcPts val="400"/>
              </a:spcAft>
              <a:defRPr sz="1400"/>
            </a:lvl2pPr>
            <a:lvl3pPr>
              <a:spcBef>
                <a:spcPts val="400"/>
              </a:spcBef>
              <a:spcAft>
                <a:spcPts val="400"/>
              </a:spcAft>
              <a:defRPr sz="1400"/>
            </a:lvl3pPr>
            <a:lvl4pPr>
              <a:spcBef>
                <a:spcPts val="400"/>
              </a:spcBef>
              <a:spcAft>
                <a:spcPts val="400"/>
              </a:spcAft>
              <a:defRPr sz="1400"/>
            </a:lvl4pPr>
            <a:lvl5pPr>
              <a:spcBef>
                <a:spcPts val="400"/>
              </a:spcBef>
              <a:spcAft>
                <a:spcPts val="4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9D60BB6-67D5-2F4F-988F-0FA78F67924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87583" y="1930399"/>
            <a:ext cx="5280000" cy="4145281"/>
          </a:xfrm>
        </p:spPr>
        <p:txBody>
          <a:bodyPr lIns="90000"/>
          <a:lstStyle>
            <a:lvl1pPr>
              <a:spcBef>
                <a:spcPts val="400"/>
              </a:spcBef>
              <a:spcAft>
                <a:spcPts val="400"/>
              </a:spcAft>
              <a:defRPr sz="1400" b="0"/>
            </a:lvl1pPr>
            <a:lvl2pPr>
              <a:spcBef>
                <a:spcPts val="400"/>
              </a:spcBef>
              <a:spcAft>
                <a:spcPts val="400"/>
              </a:spcAft>
              <a:defRPr sz="1400"/>
            </a:lvl2pPr>
            <a:lvl3pPr>
              <a:spcBef>
                <a:spcPts val="400"/>
              </a:spcBef>
              <a:spcAft>
                <a:spcPts val="400"/>
              </a:spcAft>
              <a:defRPr sz="1400"/>
            </a:lvl3pPr>
            <a:lvl4pPr>
              <a:spcBef>
                <a:spcPts val="400"/>
              </a:spcBef>
              <a:spcAft>
                <a:spcPts val="400"/>
              </a:spcAft>
              <a:defRPr sz="1400"/>
            </a:lvl4pPr>
            <a:lvl5pPr>
              <a:spcBef>
                <a:spcPts val="400"/>
              </a:spcBef>
              <a:spcAft>
                <a:spcPts val="4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6B9F49-3F11-E240-B644-F8F4B730F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997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E004421-119B-3F40-9D8B-23CB4C4B472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0"/>
            <a:ext cx="12192607" cy="13547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624417" y="288001"/>
            <a:ext cx="10944000" cy="826743"/>
          </a:xfrm>
          <a:prstGeom prst="rect">
            <a:avLst/>
          </a:prstGeom>
          <a:noFill/>
        </p:spPr>
        <p:txBody>
          <a:bodyPr vert="horz" lIns="0" tIns="0" rIns="0" bIns="72000" rtlCol="0" anchor="t" anchorCtr="0">
            <a:noAutofit/>
          </a:bodyPr>
          <a:lstStyle/>
          <a:p>
            <a:r>
              <a:rPr lang="en-AU"/>
              <a:t>Main heading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4417" y="1512000"/>
            <a:ext cx="109440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/>
              <a:t>Level 1</a:t>
            </a:r>
          </a:p>
          <a:p>
            <a:pPr lvl="1"/>
            <a:r>
              <a:rPr lang="en-AU"/>
              <a:t>Level 2 (demote x 1)</a:t>
            </a:r>
          </a:p>
          <a:p>
            <a:pPr lvl="2"/>
            <a:r>
              <a:rPr lang="en-AU"/>
              <a:t>Level 3 (demote x 2)</a:t>
            </a:r>
          </a:p>
          <a:p>
            <a:pPr lvl="3"/>
            <a:r>
              <a:rPr lang="en-AU"/>
              <a:t>Level 4 (demote x 3)</a:t>
            </a:r>
          </a:p>
          <a:p>
            <a:pPr lvl="4"/>
            <a:r>
              <a:rPr lang="en-AU"/>
              <a:t>Level 5 (demote x 4)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D8074-3C87-DD4D-BD41-DAE23F072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641"/>
            <a:ext cx="1339849" cy="3251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1EE39AD-D033-EC44-BCE1-DE6C92619E2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04504" y="6272377"/>
            <a:ext cx="2663078" cy="4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5" r:id="rId2"/>
    <p:sldLayoutId id="2147483801" r:id="rId3"/>
    <p:sldLayoutId id="2147483814" r:id="rId4"/>
    <p:sldLayoutId id="2147483817" r:id="rId5"/>
    <p:sldLayoutId id="2147483818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19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 cap="all" baseline="0">
          <a:solidFill>
            <a:schemeClr val="tx1"/>
          </a:solidFill>
          <a:latin typeface="Copperplate Gothic Bold" panose="020E0705020206020404" pitchFamily="34" charset="77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System Font Regular"/>
        <a:buNone/>
        <a:defRPr sz="1700" b="0" kern="1200">
          <a:solidFill>
            <a:schemeClr val="tx1"/>
          </a:solidFill>
          <a:latin typeface="News Gothic MT" panose="020B0503020103020203" pitchFamily="34" charset="0"/>
          <a:ea typeface="+mn-ea"/>
          <a:cs typeface="+mn-cs"/>
        </a:defRPr>
      </a:lvl1pPr>
      <a:lvl2pPr marL="268288" indent="-261938" algn="l" defTabSz="4572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System Font Regular"/>
        <a:buChar char="•"/>
        <a:tabLst/>
        <a:defRPr sz="1500" kern="1200">
          <a:solidFill>
            <a:schemeClr val="tx1"/>
          </a:solidFill>
          <a:latin typeface="News Gothic MT" panose="020B0503020103020203" pitchFamily="34" charset="0"/>
          <a:ea typeface="+mn-ea"/>
          <a:cs typeface="+mn-cs"/>
        </a:defRPr>
      </a:lvl2pPr>
      <a:lvl3pPr marL="492125" indent="-223838" algn="l" defTabSz="4572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Cambria Math" panose="02040503050406030204" pitchFamily="18" charset="0"/>
        <a:buChar char="⎯"/>
        <a:tabLst/>
        <a:defRPr sz="1500" kern="1200">
          <a:solidFill>
            <a:schemeClr val="tx1"/>
          </a:solidFill>
          <a:latin typeface="News Gothic MT" panose="020B0503020103020203" pitchFamily="34" charset="0"/>
          <a:ea typeface="+mn-ea"/>
          <a:cs typeface="+mn-cs"/>
        </a:defRPr>
      </a:lvl3pPr>
      <a:lvl4pPr marL="762000" indent="-269875" algn="l" defTabSz="4572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System Font Regular"/>
        <a:buChar char="▸"/>
        <a:tabLst/>
        <a:defRPr sz="1500" kern="1200">
          <a:solidFill>
            <a:schemeClr val="tx1"/>
          </a:solidFill>
          <a:latin typeface="News Gothic MT" panose="020B0503020103020203" pitchFamily="34" charset="0"/>
          <a:ea typeface="+mn-ea"/>
          <a:cs typeface="+mn-cs"/>
        </a:defRPr>
      </a:lvl4pPr>
      <a:lvl5pPr marL="977900" indent="-215900" algn="l" defTabSz="4572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News Gothic MT" panose="020B0503020103020203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4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40" userDrawn="1">
          <p15:clr>
            <a:srgbClr val="F26B43"/>
          </p15:clr>
        </p15:guide>
        <p15:guide id="6" orient="horz" pos="4315" userDrawn="1">
          <p15:clr>
            <a:srgbClr val="F26B43"/>
          </p15:clr>
        </p15:guide>
        <p15:guide id="7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59C2AA-4C90-A34B-BD4C-9B3D37BF5F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Ravenswood Gold</a:t>
            </a:r>
          </a:p>
          <a:p>
            <a:endParaRPr lang="en-AU"/>
          </a:p>
          <a:p>
            <a:r>
              <a:rPr lang="en-AU"/>
              <a:t>Building Queensland’s largest</a:t>
            </a:r>
          </a:p>
          <a:p>
            <a:r>
              <a:rPr lang="en-AU"/>
              <a:t>gold mine</a:t>
            </a:r>
          </a:p>
          <a:p>
            <a:pPr lvl="1"/>
            <a:endParaRPr lang="en-AU"/>
          </a:p>
          <a:p>
            <a:pPr lvl="1"/>
            <a:r>
              <a:rPr lang="en-AU"/>
              <a:t>11 March 2021</a:t>
            </a:r>
          </a:p>
        </p:txBody>
      </p:sp>
    </p:spTree>
    <p:extLst>
      <p:ext uri="{BB962C8B-B14F-4D97-AF65-F5344CB8AC3E}">
        <p14:creationId xmlns:p14="http://schemas.microsoft.com/office/powerpoint/2010/main" val="1686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Current operations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57569" y="3593530"/>
            <a:ext cx="3092524" cy="2505429"/>
          </a:xfrm>
        </p:spPr>
        <p:txBody>
          <a:bodyPr/>
          <a:lstStyle/>
          <a:p>
            <a:pPr lvl="1"/>
            <a:r>
              <a:rPr lang="en-AU" dirty="0"/>
              <a:t>Majority of mill feed throughout 2020 and early 2021 is beneficiated low grade material sourced from the Sarsfield Waste Rock Dump</a:t>
            </a:r>
          </a:p>
          <a:p>
            <a:pPr lvl="2"/>
            <a:r>
              <a:rPr lang="en-AU" dirty="0"/>
              <a:t>Mining in Sarsfield ceased in 2009</a:t>
            </a:r>
          </a:p>
          <a:p>
            <a:pPr lvl="1"/>
            <a:r>
              <a:rPr lang="en-AU" dirty="0"/>
              <a:t>Multiple (5) crushing circuits on site to generate up to 5Mtpa of beneficiated product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A14C4-10AC-450A-AA3E-853F7488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586" y="0"/>
            <a:ext cx="6501414" cy="3501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A5F90-EA3B-4189-A79D-1D1BE66EA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56"/>
          <a:stretch/>
        </p:blipFill>
        <p:spPr>
          <a:xfrm>
            <a:off x="0" y="1404000"/>
            <a:ext cx="5690586" cy="2969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B0466C-43B5-4430-B3AB-F495A85C0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3574"/>
            <a:ext cx="8830481" cy="22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6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People power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3D11DA-B42D-43D6-984C-6005B14C1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31 March 2020 – Carpentaria Gold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72CBF7-C8DD-4649-808A-84D5E3F859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/>
              <a:t>1 March 2021 – Ravenswood Gold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7E94CC-536A-40ED-ADD0-F85E002CE3C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 vert="horz" lIns="90000" tIns="0" rIns="0" bIns="0" rtlCol="0" anchor="t">
            <a:noAutofit/>
          </a:bodyPr>
          <a:lstStyle/>
          <a:p>
            <a:pPr marL="267970" lvl="1" indent="-261620"/>
            <a:r>
              <a:rPr lang="en-AU">
                <a:latin typeface="News Gothic MT"/>
              </a:rPr>
              <a:t>156 Permanent employees transferred from CG to RG</a:t>
            </a:r>
            <a:endParaRPr lang="en-US">
              <a:latin typeface="News Gothic MT"/>
            </a:endParaRPr>
          </a:p>
          <a:p>
            <a:pPr marL="267970" lvl="1" indent="-261620"/>
            <a:r>
              <a:rPr lang="en-AU">
                <a:latin typeface="News Gothic MT"/>
              </a:rPr>
              <a:t>14% Female</a:t>
            </a:r>
          </a:p>
          <a:p>
            <a:pPr marL="267970" lvl="1" indent="-261620"/>
            <a:r>
              <a:rPr lang="en-AU">
                <a:latin typeface="News Gothic MT"/>
              </a:rPr>
              <a:t>1.2% Indigenous</a:t>
            </a:r>
          </a:p>
          <a:p>
            <a:pPr marL="267970" lvl="1" indent="-261620"/>
            <a:endParaRPr lang="en-A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F8B9C7-4B37-47E7-8EC6-9BCAF3B84A8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90000" tIns="0" rIns="0" bIns="0" rtlCol="0" anchor="t">
            <a:noAutofit/>
          </a:bodyPr>
          <a:lstStyle/>
          <a:p>
            <a:pPr marL="267970" lvl="1" indent="-261620"/>
            <a:r>
              <a:rPr lang="en-AU">
                <a:latin typeface="News Gothic MT"/>
              </a:rPr>
              <a:t>289 Permanent employees (+133)</a:t>
            </a:r>
            <a:endParaRPr lang="en-US">
              <a:latin typeface="News Gothic MT"/>
            </a:endParaRPr>
          </a:p>
          <a:p>
            <a:pPr marL="267970" lvl="1" indent="-261620"/>
            <a:r>
              <a:rPr lang="en-AU">
                <a:latin typeface="News Gothic MT"/>
              </a:rPr>
              <a:t>20.9% Female (+6.9%)</a:t>
            </a:r>
          </a:p>
          <a:p>
            <a:pPr marL="267970" lvl="1" indent="-261620"/>
            <a:r>
              <a:rPr lang="en-AU">
                <a:latin typeface="News Gothic MT"/>
              </a:rPr>
              <a:t>2.1% Indigenous (+0.9%)</a:t>
            </a:r>
          </a:p>
          <a:p>
            <a:pPr marL="267970" lvl="1" indent="-261620"/>
            <a:r>
              <a:rPr lang="en-AU">
                <a:latin typeface="News Gothic MT"/>
              </a:rPr>
              <a:t>277 Site-based &amp; 12 Brisbane-based</a:t>
            </a:r>
          </a:p>
          <a:p>
            <a:pPr marL="267970" lvl="1" indent="-261620"/>
            <a:r>
              <a:rPr lang="en-AU">
                <a:latin typeface="News Gothic MT"/>
              </a:rPr>
              <a:t>All except 2 site-based employees reside in a 48## postcode</a:t>
            </a:r>
          </a:p>
          <a:p>
            <a:pPr marL="267970" lvl="1" indent="-261620"/>
            <a:r>
              <a:rPr lang="en-AU">
                <a:latin typeface="News Gothic MT"/>
              </a:rPr>
              <a:t>90% of the site-based employees live &lt;2hr drive from Ravenswood</a:t>
            </a:r>
          </a:p>
          <a:p>
            <a:pPr lvl="2" indent="-223520"/>
            <a:r>
              <a:rPr lang="en-AU">
                <a:latin typeface="News Gothic MT"/>
              </a:rPr>
              <a:t>Ravenswood</a:t>
            </a:r>
          </a:p>
          <a:p>
            <a:pPr lvl="2" indent="-223520"/>
            <a:r>
              <a:rPr lang="en-AU">
                <a:latin typeface="News Gothic MT"/>
              </a:rPr>
              <a:t>Townsville</a:t>
            </a:r>
          </a:p>
          <a:p>
            <a:pPr lvl="2" indent="-223520"/>
            <a:r>
              <a:rPr lang="en-AU">
                <a:latin typeface="News Gothic MT"/>
              </a:rPr>
              <a:t>Charters Towers</a:t>
            </a:r>
          </a:p>
          <a:p>
            <a:pPr lvl="2" indent="-223520"/>
            <a:r>
              <a:rPr lang="en-AU">
                <a:latin typeface="News Gothic MT"/>
              </a:rPr>
              <a:t>Burdekin (Ayr &amp; Home Hill)</a:t>
            </a:r>
          </a:p>
        </p:txBody>
      </p:sp>
    </p:spTree>
    <p:extLst>
      <p:ext uri="{BB962C8B-B14F-4D97-AF65-F5344CB8AC3E}">
        <p14:creationId xmlns:p14="http://schemas.microsoft.com/office/powerpoint/2010/main" val="2997982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Ravenswood development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" y="1476141"/>
            <a:ext cx="10101248" cy="630565"/>
          </a:xfrm>
        </p:spPr>
        <p:txBody>
          <a:bodyPr/>
          <a:lstStyle/>
          <a:p>
            <a:pPr marL="6350" lvl="1" indent="0" algn="ctr">
              <a:buNone/>
            </a:pPr>
            <a:r>
              <a:rPr lang="en-AU" sz="2400"/>
              <a:t>5 Pillars of the Ravenswood Development Plan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8C3FCF-CCF2-44B4-B8EE-538402DF54E1}"/>
              </a:ext>
            </a:extLst>
          </p:cNvPr>
          <p:cNvSpPr txBox="1">
            <a:spLocks/>
          </p:cNvSpPr>
          <p:nvPr/>
        </p:nvSpPr>
        <p:spPr>
          <a:xfrm>
            <a:off x="272572" y="2106706"/>
            <a:ext cx="216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buNone/>
            </a:pPr>
            <a:r>
              <a:rPr lang="en-AU" sz="1800" b="1"/>
              <a:t>Mining</a:t>
            </a:r>
          </a:p>
          <a:p>
            <a:pPr lvl="1"/>
            <a:r>
              <a:rPr lang="en-AU"/>
              <a:t>$120M Mining fleet</a:t>
            </a:r>
          </a:p>
          <a:p>
            <a:pPr lvl="1"/>
            <a:r>
              <a:rPr lang="en-AU"/>
              <a:t>Buck Reef West Pit</a:t>
            </a:r>
          </a:p>
          <a:p>
            <a:pPr lvl="2"/>
            <a:r>
              <a:rPr lang="en-AU"/>
              <a:t>Potential U/G opportunities</a:t>
            </a:r>
          </a:p>
          <a:p>
            <a:pPr lvl="1"/>
            <a:r>
              <a:rPr lang="en-AU"/>
              <a:t>Sarsfield-Nolans Pit</a:t>
            </a:r>
          </a:p>
          <a:p>
            <a:pPr lvl="1"/>
            <a:r>
              <a:rPr lang="en-AU"/>
              <a:t>Drilling services contract</a:t>
            </a:r>
          </a:p>
          <a:p>
            <a:pPr lvl="1"/>
            <a:r>
              <a:rPr lang="en-AU"/>
              <a:t>Blasting services contract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B65B4B0-D871-47A4-BC52-BC7300AEE1B7}"/>
              </a:ext>
            </a:extLst>
          </p:cNvPr>
          <p:cNvSpPr txBox="1">
            <a:spLocks/>
          </p:cNvSpPr>
          <p:nvPr/>
        </p:nvSpPr>
        <p:spPr>
          <a:xfrm>
            <a:off x="2639995" y="2106706"/>
            <a:ext cx="216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buNone/>
            </a:pPr>
            <a:r>
              <a:rPr lang="en-AU" sz="1800" b="1"/>
              <a:t>Processing</a:t>
            </a:r>
          </a:p>
          <a:p>
            <a:pPr lvl="1"/>
            <a:r>
              <a:rPr lang="en-AU"/>
              <a:t>~$200M plant expansion to ≥7.2Mtpa in 3 stages</a:t>
            </a:r>
          </a:p>
          <a:p>
            <a:pPr marL="349250" lvl="1" indent="-342900">
              <a:buFont typeface="+mj-lt"/>
              <a:buAutoNum type="arabicPeriod"/>
            </a:pPr>
            <a:r>
              <a:rPr lang="en-AU"/>
              <a:t>3 x 5,000m</a:t>
            </a:r>
            <a:r>
              <a:rPr lang="en-AU" baseline="30000"/>
              <a:t>3</a:t>
            </a:r>
            <a:r>
              <a:rPr lang="en-AU"/>
              <a:t> new leach tanks</a:t>
            </a:r>
          </a:p>
          <a:p>
            <a:pPr marL="349250" lvl="1" indent="-342900">
              <a:buFont typeface="+mj-lt"/>
              <a:buAutoNum type="arabicPeriod"/>
            </a:pPr>
            <a:r>
              <a:rPr lang="en-AU"/>
              <a:t>New 3-stage crushing circuit and further 3 x 5,000m</a:t>
            </a:r>
            <a:r>
              <a:rPr lang="en-AU" baseline="30000"/>
              <a:t>3</a:t>
            </a:r>
            <a:r>
              <a:rPr lang="en-AU"/>
              <a:t> leach tanks</a:t>
            </a:r>
          </a:p>
          <a:p>
            <a:pPr marL="349250" lvl="1" indent="-342900">
              <a:buFont typeface="+mj-lt"/>
              <a:buAutoNum type="arabicPeriod"/>
            </a:pPr>
            <a:r>
              <a:rPr lang="en-AU"/>
              <a:t>Additional 12MW Ball mill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ADFE89-454F-45F7-B3B6-D5FD7C1FABC4}"/>
              </a:ext>
            </a:extLst>
          </p:cNvPr>
          <p:cNvSpPr txBox="1">
            <a:spLocks/>
          </p:cNvSpPr>
          <p:nvPr/>
        </p:nvSpPr>
        <p:spPr>
          <a:xfrm>
            <a:off x="5007418" y="2146940"/>
            <a:ext cx="216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buNone/>
            </a:pPr>
            <a:r>
              <a:rPr lang="en-AU" sz="1800" b="1"/>
              <a:t>TSF</a:t>
            </a:r>
          </a:p>
          <a:p>
            <a:pPr lvl="1"/>
            <a:r>
              <a:rPr lang="en-AU"/>
              <a:t>160Ha Tailings Storage Facility</a:t>
            </a:r>
          </a:p>
          <a:p>
            <a:pPr lvl="2"/>
            <a:r>
              <a:rPr lang="en-AU"/>
              <a:t>Bituminous membrane liner</a:t>
            </a:r>
          </a:p>
          <a:p>
            <a:pPr lvl="2"/>
            <a:r>
              <a:rPr lang="en-AU"/>
              <a:t>Underdrainage and decant water recovery</a:t>
            </a:r>
          </a:p>
          <a:p>
            <a:pPr lvl="2"/>
            <a:r>
              <a:rPr lang="en-AU"/>
              <a:t>Waste rock embankment</a:t>
            </a:r>
          </a:p>
          <a:p>
            <a:pPr lvl="2"/>
            <a:r>
              <a:rPr lang="en-AU"/>
              <a:t>Downstream lifts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D909446-4A88-40C9-808C-DE8987262089}"/>
              </a:ext>
            </a:extLst>
          </p:cNvPr>
          <p:cNvSpPr txBox="1">
            <a:spLocks/>
          </p:cNvSpPr>
          <p:nvPr/>
        </p:nvSpPr>
        <p:spPr>
          <a:xfrm>
            <a:off x="7374841" y="2146940"/>
            <a:ext cx="216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buNone/>
            </a:pPr>
            <a:r>
              <a:rPr lang="en-AU" sz="1800" b="1"/>
              <a:t>Dredging</a:t>
            </a:r>
          </a:p>
          <a:p>
            <a:pPr lvl="1"/>
            <a:r>
              <a:rPr lang="en-AU"/>
              <a:t>Dredge the Sarsfield pit</a:t>
            </a:r>
          </a:p>
          <a:p>
            <a:pPr lvl="1"/>
            <a:r>
              <a:rPr lang="en-AU"/>
              <a:t>Removal of ~28Mt of tailings and ~4GL of water from Sarsfield pit to new TSF</a:t>
            </a:r>
          </a:p>
          <a:p>
            <a:pPr lvl="1"/>
            <a:endParaRPr lang="en-AU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911E7AD-CEDE-40E7-964D-42933BCB738C}"/>
              </a:ext>
            </a:extLst>
          </p:cNvPr>
          <p:cNvSpPr txBox="1">
            <a:spLocks/>
          </p:cNvSpPr>
          <p:nvPr/>
        </p:nvSpPr>
        <p:spPr>
          <a:xfrm>
            <a:off x="9742264" y="2146940"/>
            <a:ext cx="216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 algn="ctr">
              <a:buNone/>
            </a:pPr>
            <a:r>
              <a:rPr lang="en-AU" sz="1800" b="1"/>
              <a:t>Infrastructure</a:t>
            </a:r>
          </a:p>
          <a:p>
            <a:pPr lvl="1"/>
            <a:r>
              <a:rPr lang="en-AU"/>
              <a:t>$70M investment</a:t>
            </a:r>
          </a:p>
          <a:p>
            <a:pPr lvl="1"/>
            <a:r>
              <a:rPr lang="en-AU"/>
              <a:t>New school (completed 2020)</a:t>
            </a:r>
          </a:p>
          <a:p>
            <a:pPr lvl="1"/>
            <a:r>
              <a:rPr lang="en-AU"/>
              <a:t>Camp expansion</a:t>
            </a:r>
          </a:p>
          <a:p>
            <a:pPr lvl="1"/>
            <a:r>
              <a:rPr lang="en-AU"/>
              <a:t>Roads &amp; intersections</a:t>
            </a:r>
          </a:p>
          <a:p>
            <a:pPr lvl="1"/>
            <a:r>
              <a:rPr lang="en-AU"/>
              <a:t>Power upgrade</a:t>
            </a:r>
          </a:p>
          <a:p>
            <a:pPr lvl="1"/>
            <a:r>
              <a:rPr lang="en-AU"/>
              <a:t>Mine Services Area</a:t>
            </a:r>
          </a:p>
          <a:p>
            <a:pPr lvl="1"/>
            <a:r>
              <a:rPr lang="en-AU"/>
              <a:t>Water Treatment Plant</a:t>
            </a:r>
          </a:p>
          <a:p>
            <a:pPr lvl="1"/>
            <a:r>
              <a:rPr lang="en-AU"/>
              <a:t>Utilities relocation</a:t>
            </a:r>
          </a:p>
        </p:txBody>
      </p:sp>
    </p:spTree>
    <p:extLst>
      <p:ext uri="{BB962C8B-B14F-4D97-AF65-F5344CB8AC3E}">
        <p14:creationId xmlns:p14="http://schemas.microsoft.com/office/powerpoint/2010/main" val="124340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mining</a:t>
            </a:r>
          </a:p>
          <a:p>
            <a:pPr lvl="1"/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8576" y="1404000"/>
            <a:ext cx="5646198" cy="1915244"/>
          </a:xfrm>
        </p:spPr>
        <p:txBody>
          <a:bodyPr/>
          <a:lstStyle/>
          <a:p>
            <a:pPr lvl="1"/>
            <a:r>
              <a:rPr lang="en-AU"/>
              <a:t>Owner-operated mining fleet (load, haul, ancillary)</a:t>
            </a:r>
          </a:p>
          <a:p>
            <a:pPr lvl="1"/>
            <a:r>
              <a:rPr lang="en-AU"/>
              <a:t>Drilling services contracted to local drilling company (Roc Drill)</a:t>
            </a:r>
          </a:p>
          <a:p>
            <a:pPr lvl="1"/>
            <a:r>
              <a:rPr lang="en-AU"/>
              <a:t>Blasting services contracted to Orica</a:t>
            </a:r>
          </a:p>
          <a:p>
            <a:pPr lvl="2"/>
            <a:r>
              <a:rPr lang="en-AU"/>
              <a:t>Significant site law work done prior to mining to ensure compliance with strict vibration limits</a:t>
            </a:r>
          </a:p>
          <a:p>
            <a:pPr lvl="2"/>
            <a:r>
              <a:rPr lang="en-AU"/>
              <a:t>Protection of both the community and the heritage buildings/structures in the town</a:t>
            </a:r>
          </a:p>
        </p:txBody>
      </p:sp>
      <p:pic>
        <p:nvPicPr>
          <p:cNvPr id="9" name="Picture 8" descr="A picture containing sky, outdoor, truck, ground&#10;&#10;Description automatically generated">
            <a:extLst>
              <a:ext uri="{FF2B5EF4-FFF2-40B4-BE49-F238E27FC236}">
                <a16:creationId xmlns:a16="http://schemas.microsoft.com/office/drawing/2014/main" id="{35FEBA36-449A-4217-83E5-21C73F66C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5" b="32557"/>
          <a:stretch/>
        </p:blipFill>
        <p:spPr>
          <a:xfrm>
            <a:off x="1" y="3430755"/>
            <a:ext cx="12192000" cy="2802556"/>
          </a:xfrm>
          <a:prstGeom prst="rect">
            <a:avLst/>
          </a:prstGeom>
        </p:spPr>
      </p:pic>
      <p:pic>
        <p:nvPicPr>
          <p:cNvPr id="15" name="Picture 14" descr="A picture containing text, shelf, indoor&#10;&#10;Description automatically generated">
            <a:extLst>
              <a:ext uri="{FF2B5EF4-FFF2-40B4-BE49-F238E27FC236}">
                <a16:creationId xmlns:a16="http://schemas.microsoft.com/office/drawing/2014/main" id="{BD35488E-C195-41D8-9E19-E9166B4494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2"/>
          <a:stretch/>
        </p:blipFill>
        <p:spPr>
          <a:xfrm>
            <a:off x="5977569" y="0"/>
            <a:ext cx="6214431" cy="34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3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processing</a:t>
            </a:r>
          </a:p>
          <a:p>
            <a:pPr lvl="1"/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9" y="1512000"/>
            <a:ext cx="5243722" cy="4572000"/>
          </a:xfrm>
        </p:spPr>
        <p:txBody>
          <a:bodyPr/>
          <a:lstStyle/>
          <a:p>
            <a:pPr marL="6350" lvl="1" indent="0">
              <a:buNone/>
            </a:pPr>
            <a:r>
              <a:rPr lang="en-AU" sz="1800"/>
              <a:t>Stage 1</a:t>
            </a:r>
          </a:p>
          <a:p>
            <a:pPr lvl="1"/>
            <a:r>
              <a:rPr lang="en-AU" sz="1800"/>
              <a:t>3 x 5,000m3 leach tanks</a:t>
            </a:r>
          </a:p>
          <a:p>
            <a:pPr lvl="2"/>
            <a:r>
              <a:rPr lang="en-AU" sz="1800"/>
              <a:t>&gt; 24hrs residence time at 5Mtpa</a:t>
            </a:r>
          </a:p>
          <a:p>
            <a:pPr lvl="1"/>
            <a:r>
              <a:rPr lang="en-AU" sz="1800"/>
              <a:t>Civil works underway for Stage 2 works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AEB442-6BA2-4DCB-A580-6B7927EB38AF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6001305" y="1281733"/>
            <a:ext cx="5179609" cy="4814267"/>
          </a:xfrm>
        </p:spPr>
      </p:pic>
    </p:spTree>
    <p:extLst>
      <p:ext uri="{BB962C8B-B14F-4D97-AF65-F5344CB8AC3E}">
        <p14:creationId xmlns:p14="http://schemas.microsoft.com/office/powerpoint/2010/main" val="90575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processing</a:t>
            </a:r>
          </a:p>
          <a:p>
            <a:pPr lvl="1"/>
            <a:endParaRPr lang="en-AU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F06B9CD-6497-4196-AF8A-34A85DCC79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03778" y="3775831"/>
            <a:ext cx="3888221" cy="2358639"/>
          </a:xfr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3993AE2-B3AE-4217-9CB7-4F0C6D0B82F0}"/>
              </a:ext>
            </a:extLst>
          </p:cNvPr>
          <p:cNvSpPr txBox="1">
            <a:spLocks/>
          </p:cNvSpPr>
          <p:nvPr/>
        </p:nvSpPr>
        <p:spPr>
          <a:xfrm>
            <a:off x="8632151" y="1417332"/>
            <a:ext cx="3231473" cy="2057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4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4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4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4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1" indent="0">
              <a:buNone/>
            </a:pPr>
            <a:r>
              <a:rPr lang="en-AU"/>
              <a:t>Stages 2 &amp; 3</a:t>
            </a:r>
          </a:p>
          <a:p>
            <a:pPr lvl="1"/>
            <a:r>
              <a:rPr lang="en-AU"/>
              <a:t>New 3-stage crushing circuit</a:t>
            </a:r>
          </a:p>
          <a:p>
            <a:pPr lvl="1"/>
            <a:r>
              <a:rPr lang="en-AU"/>
              <a:t>Remaining leach tanks</a:t>
            </a:r>
          </a:p>
          <a:p>
            <a:pPr lvl="2"/>
            <a:r>
              <a:rPr lang="en-AU"/>
              <a:t>Retain &gt;24 hrs residence time @ 7.2Mtpa</a:t>
            </a:r>
          </a:p>
          <a:p>
            <a:pPr lvl="1"/>
            <a:r>
              <a:rPr lang="en-AU"/>
              <a:t>4</a:t>
            </a:r>
            <a:r>
              <a:rPr lang="en-AU" baseline="30000"/>
              <a:t>th</a:t>
            </a:r>
            <a:r>
              <a:rPr lang="en-AU"/>
              <a:t> Ball Mill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23216B-A014-4104-B8F6-1E62235EC30A}"/>
              </a:ext>
            </a:extLst>
          </p:cNvPr>
          <p:cNvPicPr/>
          <p:nvPr/>
        </p:nvPicPr>
        <p:blipFill rotWithShape="1">
          <a:blip r:embed="rId3"/>
          <a:srcRect t="4498"/>
          <a:stretch/>
        </p:blipFill>
        <p:spPr>
          <a:xfrm>
            <a:off x="0" y="1518082"/>
            <a:ext cx="8303778" cy="533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21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err="1"/>
              <a:t>Tsf</a:t>
            </a:r>
            <a:r>
              <a:rPr lang="en-AU"/>
              <a:t> construction</a:t>
            </a:r>
          </a:p>
          <a:p>
            <a:pPr lvl="1"/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41055" y="3009530"/>
            <a:ext cx="3786098" cy="3222594"/>
          </a:xfrm>
        </p:spPr>
        <p:txBody>
          <a:bodyPr/>
          <a:lstStyle/>
          <a:p>
            <a:pPr lvl="1"/>
            <a:r>
              <a:rPr lang="en-AU" sz="1600"/>
              <a:t>New TSF utilises the existing Nolans TSF for one of the embankments</a:t>
            </a:r>
          </a:p>
          <a:p>
            <a:pPr lvl="1"/>
            <a:r>
              <a:rPr lang="en-AU" sz="1600"/>
              <a:t>Fully lined (floor and walls) with a bituminous membrane</a:t>
            </a:r>
          </a:p>
          <a:p>
            <a:pPr lvl="1"/>
            <a:r>
              <a:rPr lang="en-AU" sz="1600"/>
              <a:t>All new embankments constructed with mine waste in downstream lifts</a:t>
            </a:r>
          </a:p>
          <a:p>
            <a:pPr lvl="1"/>
            <a:r>
              <a:rPr lang="en-AU" sz="1600"/>
              <a:t>Total footprint 160Ha</a:t>
            </a:r>
          </a:p>
          <a:p>
            <a:pPr lvl="2"/>
            <a:r>
              <a:rPr lang="en-AU" sz="1600"/>
              <a:t>Design capable of further lifts subject to regulatory approvals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CCB70-EC63-49F5-B107-E7C907092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7404" r="14548" b="4684"/>
          <a:stretch/>
        </p:blipFill>
        <p:spPr>
          <a:xfrm>
            <a:off x="8263988" y="2"/>
            <a:ext cx="3928012" cy="2947384"/>
          </a:xfrm>
          <a:prstGeom prst="rect">
            <a:avLst/>
          </a:prstGeom>
        </p:spPr>
      </p:pic>
      <p:pic>
        <p:nvPicPr>
          <p:cNvPr id="5" name="Picture 4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C75EB187-EB05-40C1-8410-E20F5D380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0529"/>
            <a:ext cx="8276209" cy="55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dredging</a:t>
            </a:r>
          </a:p>
          <a:p>
            <a:pPr lvl="1"/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405468"/>
            <a:ext cx="5472000" cy="4572000"/>
          </a:xfrm>
        </p:spPr>
        <p:txBody>
          <a:bodyPr vert="horz" lIns="0" tIns="0" rIns="0" bIns="0" rtlCol="0" anchor="t">
            <a:noAutofit/>
          </a:bodyPr>
          <a:lstStyle/>
          <a:p>
            <a:pPr marL="267970" lvl="1" indent="-261620"/>
            <a:r>
              <a:rPr lang="en-AU" sz="1800">
                <a:latin typeface="News Gothic MT"/>
              </a:rPr>
              <a:t>Sarsfield pit void is the current TSF</a:t>
            </a:r>
            <a:endParaRPr lang="en-US">
              <a:latin typeface="News Gothic MT"/>
            </a:endParaRPr>
          </a:p>
          <a:p>
            <a:pPr marL="267970" lvl="1" indent="-261620"/>
            <a:r>
              <a:rPr lang="en-AU" sz="1800">
                <a:latin typeface="News Gothic MT"/>
              </a:rPr>
              <a:t>Will contain approximately 28Mt of tailings and 4GL of water by the time production tailings can go to the new TSF</a:t>
            </a:r>
          </a:p>
          <a:p>
            <a:pPr lvl="2" indent="-223520"/>
            <a:r>
              <a:rPr lang="en-AU" sz="1800">
                <a:latin typeface="News Gothic MT"/>
              </a:rPr>
              <a:t>Initial dredging rates limited by rate of rise in the new TSF</a:t>
            </a:r>
          </a:p>
          <a:p>
            <a:pPr marL="267970" lvl="1" indent="-261620"/>
            <a:r>
              <a:rPr lang="en-AU" sz="1800">
                <a:latin typeface="News Gothic MT"/>
              </a:rPr>
              <a:t>Water used to assist pumping the slurry to the new TSF</a:t>
            </a:r>
          </a:p>
          <a:p>
            <a:pPr lvl="2" indent="-223520"/>
            <a:r>
              <a:rPr lang="en-AU" sz="1800">
                <a:latin typeface="News Gothic MT"/>
              </a:rPr>
              <a:t>Decant water from the new TSF returned to the pit void to keep the dredge afloat</a:t>
            </a:r>
            <a:endParaRPr lang="en-AU">
              <a:latin typeface="News Gothic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DD32C-329B-44A3-A5F2-A7BD9C9A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90" y="1420427"/>
            <a:ext cx="5085886" cy="51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8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infrastructure</a:t>
            </a:r>
          </a:p>
          <a:p>
            <a:pPr lvl="1"/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8" y="1512000"/>
            <a:ext cx="4604529" cy="4572000"/>
          </a:xfrm>
        </p:spPr>
        <p:txBody>
          <a:bodyPr vert="horz" lIns="0" tIns="0" rIns="0" bIns="0" rtlCol="0" anchor="t">
            <a:noAutofit/>
          </a:bodyPr>
          <a:lstStyle/>
          <a:p>
            <a:pPr marL="267970" lvl="1" indent="-261620"/>
            <a:r>
              <a:rPr lang="en-AU" sz="1800">
                <a:latin typeface="News Gothic MT"/>
              </a:rPr>
              <a:t>Old Ravenswood State School was inside the new BRW pit shell</a:t>
            </a:r>
            <a:endParaRPr lang="en-US">
              <a:latin typeface="News Gothic MT"/>
            </a:endParaRPr>
          </a:p>
          <a:p>
            <a:pPr lvl="2" indent="-223520"/>
            <a:r>
              <a:rPr lang="en-AU" sz="1800">
                <a:latin typeface="News Gothic MT"/>
              </a:rPr>
              <a:t>New school built and heritage buildings relocated &amp; renovated</a:t>
            </a:r>
            <a:endParaRPr lang="en-AU" sz="1800"/>
          </a:p>
          <a:p>
            <a:pPr marL="267970" lvl="1" indent="-261620"/>
            <a:r>
              <a:rPr lang="en-AU" sz="1800">
                <a:latin typeface="News Gothic MT"/>
              </a:rPr>
              <a:t>New Mine Services Area (mining offices, workshop, warehouse, fuel farm etc)</a:t>
            </a:r>
          </a:p>
          <a:p>
            <a:pPr marL="267970" lvl="1" indent="-261620"/>
            <a:r>
              <a:rPr lang="en-AU" sz="1800">
                <a:latin typeface="News Gothic MT"/>
              </a:rPr>
              <a:t>Power lines, communications, water pipeline  to be relocated</a:t>
            </a:r>
          </a:p>
          <a:p>
            <a:pPr marL="267970" lvl="1" indent="-261620"/>
            <a:r>
              <a:rPr lang="en-AU" sz="1800">
                <a:latin typeface="News Gothic MT"/>
              </a:rPr>
              <a:t>New access road to the cemetery</a:t>
            </a:r>
          </a:p>
          <a:p>
            <a:pPr marL="267970" lvl="1" indent="-261620"/>
            <a:r>
              <a:rPr lang="en-AU" sz="1800">
                <a:latin typeface="News Gothic MT"/>
              </a:rPr>
              <a:t>Intersection upgrades</a:t>
            </a:r>
          </a:p>
          <a:p>
            <a:pPr marL="267970" lvl="1" indent="-261620"/>
            <a:r>
              <a:rPr lang="en-AU" sz="1800">
                <a:latin typeface="News Gothic MT"/>
              </a:rPr>
              <a:t>Camp expansion (250 </a:t>
            </a:r>
            <a:r>
              <a:rPr lang="en-AU" sz="1800">
                <a:latin typeface="News Gothic MT"/>
                <a:sym typeface="Wingdings" panose="05000000000000000000" pitchFamily="2" charset="2"/>
              </a:rPr>
              <a:t></a:t>
            </a:r>
            <a:r>
              <a:rPr lang="en-AU" sz="1800">
                <a:latin typeface="News Gothic MT"/>
              </a:rPr>
              <a:t> 498)</a:t>
            </a:r>
          </a:p>
          <a:p>
            <a:pPr marL="267970" lvl="1" indent="-261620"/>
            <a:r>
              <a:rPr lang="en-AU" sz="1800">
                <a:latin typeface="News Gothic MT"/>
              </a:rPr>
              <a:t>New Water Treatment Plant required prior to Sarsfield mining</a:t>
            </a:r>
          </a:p>
          <a:p>
            <a:pPr marL="267970" lvl="1" indent="-261620"/>
            <a:endParaRPr lang="en-AU"/>
          </a:p>
        </p:txBody>
      </p:sp>
      <p:pic>
        <p:nvPicPr>
          <p:cNvPr id="5" name="Picture 4" descr="A picture containing outdoor, grass, building, house&#10;&#10;Description automatically generated">
            <a:extLst>
              <a:ext uri="{FF2B5EF4-FFF2-40B4-BE49-F238E27FC236}">
                <a16:creationId xmlns:a16="http://schemas.microsoft.com/office/drawing/2014/main" id="{7F120642-9C1B-476C-A7B5-57686E982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13" y="1719127"/>
            <a:ext cx="6676008" cy="34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Approvals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7" y="1512000"/>
            <a:ext cx="5899951" cy="496746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>
                <a:latin typeface="News Gothic MT"/>
              </a:rPr>
              <a:t>Native Title Agreement (</a:t>
            </a:r>
            <a:r>
              <a:rPr lang="en-AU" sz="1800" err="1">
                <a:latin typeface="News Gothic MT"/>
              </a:rPr>
              <a:t>Birriah</a:t>
            </a:r>
            <a:r>
              <a:rPr lang="en-AU" sz="1800">
                <a:latin typeface="News Gothic 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>
                <a:latin typeface="News Gothic MT"/>
              </a:rPr>
              <a:t>State of Queensland</a:t>
            </a:r>
          </a:p>
          <a:p>
            <a:pPr lvl="2" indent="-223520"/>
            <a:r>
              <a:rPr lang="en-AU">
                <a:latin typeface="News Gothic MT"/>
              </a:rPr>
              <a:t>Heritage Agreement (Mining Landscape)</a:t>
            </a:r>
          </a:p>
          <a:p>
            <a:pPr lvl="2" indent="-223520"/>
            <a:r>
              <a:rPr lang="en-AU">
                <a:latin typeface="News Gothic MT"/>
              </a:rPr>
              <a:t>Environmental Authority (EA) Amendments</a:t>
            </a:r>
          </a:p>
          <a:p>
            <a:pPr lvl="2" indent="-223520"/>
            <a:r>
              <a:rPr lang="en-AU">
                <a:latin typeface="News Gothic MT"/>
              </a:rPr>
              <a:t>Mining Lease Applications</a:t>
            </a:r>
          </a:p>
          <a:p>
            <a:pPr lvl="2" indent="-223520"/>
            <a:r>
              <a:rPr lang="en-AU">
                <a:latin typeface="News Gothic MT"/>
              </a:rPr>
              <a:t>New school (including Heritage Agreement)</a:t>
            </a:r>
          </a:p>
          <a:p>
            <a:pPr lvl="2" indent="-223520"/>
            <a:r>
              <a:rPr lang="en-AU">
                <a:latin typeface="News Gothic MT"/>
              </a:rPr>
              <a:t>Department of Energy and Public Works</a:t>
            </a:r>
          </a:p>
          <a:p>
            <a:pPr lvl="2" indent="-223520"/>
            <a:r>
              <a:rPr lang="en-AU">
                <a:latin typeface="News Gothic MT"/>
              </a:rPr>
              <a:t>Department of Transport and Main 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>
                <a:latin typeface="News Gothic MT"/>
              </a:rPr>
              <a:t>Charters Towers Regional Council</a:t>
            </a:r>
          </a:p>
          <a:p>
            <a:pPr lvl="2" indent="-223520"/>
            <a:r>
              <a:rPr lang="en-AU">
                <a:latin typeface="News Gothic MT"/>
              </a:rPr>
              <a:t>Compensation Agreements</a:t>
            </a:r>
          </a:p>
          <a:p>
            <a:pPr lvl="2" indent="-223520"/>
            <a:r>
              <a:rPr lang="en-AU">
                <a:latin typeface="News Gothic MT"/>
              </a:rPr>
              <a:t>Development Applications</a:t>
            </a:r>
          </a:p>
          <a:p>
            <a:pPr lvl="2" indent="-223520"/>
            <a:r>
              <a:rPr lang="en-AU">
                <a:latin typeface="News Gothic MT"/>
              </a:rPr>
              <a:t>Road closures, opening and relocations</a:t>
            </a:r>
          </a:p>
          <a:p>
            <a:pPr lvl="2" indent="-223520"/>
            <a:r>
              <a:rPr lang="en-AU">
                <a:latin typeface="News Gothic MT"/>
              </a:rPr>
              <a:t>Waste management facility relocation</a:t>
            </a:r>
          </a:p>
          <a:p>
            <a:pPr marL="267970" lvl="1" indent="-261620"/>
            <a:r>
              <a:rPr lang="en-AU" sz="1800">
                <a:latin typeface="News Gothic MT"/>
              </a:rPr>
              <a:t>Australian Energy Regulator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3A2515D-A978-4DDF-AA10-C9ADA9227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0" t="21426" r="31822" b="13574"/>
          <a:stretch/>
        </p:blipFill>
        <p:spPr bwMode="auto">
          <a:xfrm>
            <a:off x="7366140" y="1210967"/>
            <a:ext cx="3489649" cy="496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73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2A0122-DF6B-41CF-9D57-E064157DCE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History of Ravenswood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1685E-1D33-49DB-973C-E15016A0C9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" y="1939649"/>
            <a:ext cx="5659843" cy="3252447"/>
          </a:xfrm>
        </p:spPr>
        <p:txBody>
          <a:bodyPr vert="horz" lIns="0" tIns="0" rIns="0" bIns="0" rtlCol="0" anchor="t">
            <a:noAutofit/>
          </a:bodyPr>
          <a:lstStyle/>
          <a:p>
            <a:pPr marL="228600" lvl="0" indent="-228600" defTabSz="914400" fontAlgn="base">
              <a:spcBef>
                <a:spcPts val="600"/>
              </a:spcBef>
              <a:spcAft>
                <a:spcPts val="600"/>
              </a:spcAft>
              <a:buClr>
                <a:srgbClr val="FFCF01"/>
              </a:buClr>
              <a:buSzTx/>
              <a:buFont typeface="Arial" panose="020B0604020202020204" pitchFamily="34" charset="0"/>
              <a:buChar char="•"/>
            </a:pPr>
            <a:r>
              <a:rPr lang="en-AU" sz="2000">
                <a:latin typeface="+mn-lt"/>
              </a:rPr>
              <a:t>Gold first discovered 1868</a:t>
            </a:r>
          </a:p>
          <a:p>
            <a:pPr marL="228600" lvl="0" indent="-228600" defTabSz="914400" fontAlgn="base">
              <a:spcBef>
                <a:spcPts val="600"/>
              </a:spcBef>
              <a:spcAft>
                <a:spcPts val="600"/>
              </a:spcAft>
              <a:buClr>
                <a:srgbClr val="FFCF01"/>
              </a:buClr>
              <a:buSzTx/>
              <a:buFont typeface="Arial" panose="020B0604020202020204" pitchFamily="34" charset="0"/>
              <a:buChar char="•"/>
            </a:pPr>
            <a:r>
              <a:rPr lang="en-AU" sz="2000">
                <a:latin typeface="+mn-lt"/>
              </a:rPr>
              <a:t>Second gold rush in ~1890 – 1910</a:t>
            </a:r>
          </a:p>
          <a:p>
            <a:pPr marL="228600" lvl="0" indent="-228600" defTabSz="914400" fontAlgn="base">
              <a:spcBef>
                <a:spcPts val="600"/>
              </a:spcBef>
              <a:spcAft>
                <a:spcPts val="600"/>
              </a:spcAft>
              <a:buClr>
                <a:srgbClr val="FFCF01"/>
              </a:buClr>
              <a:buSzTx/>
              <a:buFont typeface="Arial" panose="020B0604020202020204" pitchFamily="34" charset="0"/>
              <a:buChar char="•"/>
            </a:pPr>
            <a:r>
              <a:rPr lang="en-AU" sz="2000">
                <a:latin typeface="+mn-lt"/>
              </a:rPr>
              <a:t>Decline in 1910’s due to WWI labour shortage and deeper, more costly workings</a:t>
            </a:r>
          </a:p>
          <a:p>
            <a:pPr marL="228600" lvl="0" indent="-228600" defTabSz="914400" fontAlgn="base">
              <a:spcBef>
                <a:spcPts val="600"/>
              </a:spcBef>
              <a:spcAft>
                <a:spcPts val="600"/>
              </a:spcAft>
              <a:buClr>
                <a:srgbClr val="FFCF01"/>
              </a:buClr>
              <a:buSzTx/>
              <a:buFont typeface="Arial" panose="020B0604020202020204" pitchFamily="34" charset="0"/>
              <a:buChar char="•"/>
            </a:pPr>
            <a:r>
              <a:rPr lang="en-AU" sz="2000">
                <a:latin typeface="+mn-lt"/>
              </a:rPr>
              <a:t>Mother Lode at Mt Wright and Golden Hill (Sarsfield) worked in the 1930’s</a:t>
            </a:r>
          </a:p>
          <a:p>
            <a:pPr marL="228600" lvl="0" indent="-228600" defTabSz="914400" fontAlgn="base">
              <a:spcBef>
                <a:spcPts val="600"/>
              </a:spcBef>
              <a:spcAft>
                <a:spcPts val="600"/>
              </a:spcAft>
              <a:buClr>
                <a:srgbClr val="FFCF01"/>
              </a:buClr>
              <a:buSzTx/>
              <a:buFont typeface="Arial" panose="020B0604020202020204" pitchFamily="34" charset="0"/>
              <a:buChar char="•"/>
            </a:pPr>
            <a:r>
              <a:rPr lang="en-AU" sz="2000">
                <a:latin typeface="+mn-lt"/>
              </a:rPr>
              <a:t>Historical production ~1,000,000oz gold</a:t>
            </a:r>
          </a:p>
          <a:p>
            <a:endParaRPr lang="en-AU" sz="14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5C899-173D-4EDB-A45E-EE21BA0F3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2</a:t>
            </a:fld>
            <a:endParaRPr lang="en-AU"/>
          </a:p>
        </p:txBody>
      </p:sp>
      <p:pic>
        <p:nvPicPr>
          <p:cNvPr id="5" name="Picture 1030">
            <a:extLst>
              <a:ext uri="{FF2B5EF4-FFF2-40B4-BE49-F238E27FC236}">
                <a16:creationId xmlns:a16="http://schemas.microsoft.com/office/drawing/2014/main" id="{349AD0B7-82F7-4440-841A-1861A097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4259" y="1770853"/>
            <a:ext cx="5659842" cy="3590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0423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heritage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40101" y="1381404"/>
            <a:ext cx="5923315" cy="4572000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>
                <a:latin typeface="News Gothic MT"/>
              </a:rPr>
              <a:t>The Ravenswood Mining Landscape and Chinese Settlement Area was added to the Queensland Heritage Register in late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>
                <a:latin typeface="News Gothic MT"/>
              </a:rPr>
              <a:t>Then owners (CG) entered into a Heritage Agreement with the State of Queensland to allow the project to continue</a:t>
            </a:r>
          </a:p>
          <a:p>
            <a:pPr lvl="2" indent="-223520"/>
            <a:r>
              <a:rPr lang="en-AU">
                <a:latin typeface="News Gothic MT"/>
              </a:rPr>
              <a:t>Detailed archival recording of sites to be consumed by the project</a:t>
            </a:r>
          </a:p>
          <a:p>
            <a:pPr lvl="2" indent="-223520"/>
            <a:r>
              <a:rPr lang="en-AU">
                <a:latin typeface="News Gothic MT"/>
              </a:rPr>
              <a:t>Restoration of sites to be retained</a:t>
            </a:r>
          </a:p>
          <a:p>
            <a:pPr lvl="2" indent="-223520"/>
            <a:r>
              <a:rPr lang="en-AU">
                <a:latin typeface="News Gothic MT"/>
              </a:rPr>
              <a:t>All activities require an Exemption Certificate prior to any disturbance occurring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>
                <a:latin typeface="News Gothic MT"/>
              </a:rPr>
              <a:t>Separate Heritage Agreement and Exemption Certificates for relocation and renovation of the Ravenswood State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D78B112-1868-4F25-B65D-E84A6A828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" y="844305"/>
            <a:ext cx="4125136" cy="58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0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heritage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944" y="1511828"/>
            <a:ext cx="2454415" cy="21408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Three chimneys restored and strengthened by specialist contractors</a:t>
            </a:r>
          </a:p>
          <a:p>
            <a:pPr lvl="2"/>
            <a:r>
              <a:rPr lang="en-AU"/>
              <a:t>Sunset #2</a:t>
            </a:r>
          </a:p>
          <a:p>
            <a:pPr lvl="2"/>
            <a:r>
              <a:rPr lang="en-AU"/>
              <a:t>Grand Junction</a:t>
            </a:r>
          </a:p>
          <a:p>
            <a:pPr lvl="2"/>
            <a:r>
              <a:rPr lang="en-AU"/>
              <a:t>Mabel Mill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5068D-14A3-4C87-BFE9-DBFF913376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168" r="28104" b="18414"/>
          <a:stretch/>
        </p:blipFill>
        <p:spPr>
          <a:xfrm rot="5400000">
            <a:off x="6906802" y="717034"/>
            <a:ext cx="6002230" cy="4568166"/>
          </a:xfrm>
          <a:prstGeom prst="rect">
            <a:avLst/>
          </a:prstGeom>
        </p:spPr>
      </p:pic>
      <p:pic>
        <p:nvPicPr>
          <p:cNvPr id="8" name="Picture 7" descr="A giraffe behind a fence&#10;&#10;Description automatically generated with low confidence">
            <a:extLst>
              <a:ext uri="{FF2B5EF4-FFF2-40B4-BE49-F238E27FC236}">
                <a16:creationId xmlns:a16="http://schemas.microsoft.com/office/drawing/2014/main" id="{A4F86DE3-4060-40C7-A6E0-40409EE1C0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4203" r="5632" b="1729"/>
          <a:stretch/>
        </p:blipFill>
        <p:spPr>
          <a:xfrm rot="5400000">
            <a:off x="41520" y="4052597"/>
            <a:ext cx="2991266" cy="2340418"/>
          </a:xfrm>
          <a:prstGeom prst="rect">
            <a:avLst/>
          </a:prstGeom>
        </p:spPr>
      </p:pic>
      <p:pic>
        <p:nvPicPr>
          <p:cNvPr id="10" name="Picture 9" descr="A picture containing building, outdoor, brick, building material&#10;&#10;Description automatically generated">
            <a:extLst>
              <a:ext uri="{FF2B5EF4-FFF2-40B4-BE49-F238E27FC236}">
                <a16:creationId xmlns:a16="http://schemas.microsoft.com/office/drawing/2014/main" id="{299C52C6-E69B-4517-A38C-C05C58B85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4031" r="11845" b="2248"/>
          <a:stretch/>
        </p:blipFill>
        <p:spPr>
          <a:xfrm rot="5400000">
            <a:off x="2610740" y="3937792"/>
            <a:ext cx="2991266" cy="2570028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CDC72FF-7A96-47BE-BFBF-73C65F186DF8}"/>
              </a:ext>
            </a:extLst>
          </p:cNvPr>
          <p:cNvSpPr txBox="1">
            <a:spLocks/>
          </p:cNvSpPr>
          <p:nvPr/>
        </p:nvSpPr>
        <p:spPr>
          <a:xfrm>
            <a:off x="4776965" y="1402550"/>
            <a:ext cx="2762357" cy="21917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Three chimneys dismantled and relocated for future re-construction</a:t>
            </a:r>
          </a:p>
          <a:p>
            <a:pPr lvl="2"/>
            <a:r>
              <a:rPr lang="en-AU"/>
              <a:t>General Grant</a:t>
            </a:r>
          </a:p>
          <a:p>
            <a:pPr lvl="2"/>
            <a:r>
              <a:rPr lang="en-AU"/>
              <a:t>Grant and Sunset Extended</a:t>
            </a:r>
          </a:p>
          <a:p>
            <a:pPr lvl="2"/>
            <a:r>
              <a:rPr lang="en-AU"/>
              <a:t>Deep Mine</a:t>
            </a:r>
          </a:p>
        </p:txBody>
      </p:sp>
    </p:spTree>
    <p:extLst>
      <p:ext uri="{BB962C8B-B14F-4D97-AF65-F5344CB8AC3E}">
        <p14:creationId xmlns:p14="http://schemas.microsoft.com/office/powerpoint/2010/main" val="2980565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environment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" y="1722267"/>
            <a:ext cx="5267417" cy="42577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Large volume of legacy issues</a:t>
            </a:r>
          </a:p>
          <a:p>
            <a:pPr lvl="2"/>
            <a:r>
              <a:rPr lang="en-AU"/>
              <a:t>Historic mining</a:t>
            </a:r>
          </a:p>
          <a:p>
            <a:pPr lvl="2"/>
            <a:r>
              <a:rPr lang="en-AU"/>
              <a:t>Grazing</a:t>
            </a:r>
          </a:p>
          <a:p>
            <a:pPr lvl="2"/>
            <a:r>
              <a:rPr lang="en-AU"/>
              <a:t>“Modern” mining (post 1980’s)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Mineralised nature of geology results in naturally elevated levels of some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Proximity of community to mining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Impossible to comply with an EA drafted using the “Model Mining Conditions”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Significant volume of work to obtain site-specific conditions, particularly relating to water quality (surface and ground water) and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Multiple EA Amendments along the journey as the project evolved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CA31A-A286-4E53-BCB4-86F7421E2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136" y="1198485"/>
            <a:ext cx="5296864" cy="50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1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0" y="288001"/>
            <a:ext cx="10944000" cy="85443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EA Amendments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A9D685-04B8-4833-8681-2293AAD2D2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17" y="1512000"/>
            <a:ext cx="5280000" cy="324000"/>
          </a:xfrm>
        </p:spPr>
        <p:txBody>
          <a:bodyPr/>
          <a:lstStyle/>
          <a:p>
            <a:r>
              <a:rPr lang="en-US">
                <a:latin typeface="News Gothic MT"/>
              </a:rPr>
              <a:t>Overview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0572C80-CD9E-418F-B57F-C0950309E4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7583" y="1512000"/>
            <a:ext cx="5280000" cy="324000"/>
          </a:xfrm>
        </p:spPr>
        <p:txBody>
          <a:bodyPr/>
          <a:lstStyle/>
          <a:p>
            <a:r>
              <a:rPr lang="en-US">
                <a:latin typeface="News Gothic MT"/>
              </a:rPr>
              <a:t>Evolution of key EA Amendments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D76EF-1BDB-4EF8-9E00-903BA9946078}"/>
              </a:ext>
            </a:extLst>
          </p:cNvPr>
          <p:cNvSpPr txBox="1"/>
          <p:nvPr/>
        </p:nvSpPr>
        <p:spPr>
          <a:xfrm>
            <a:off x="624417" y="1930399"/>
            <a:ext cx="5280000" cy="4453939"/>
          </a:xfrm>
          <a:prstGeom prst="rect">
            <a:avLst/>
          </a:prstGeom>
        </p:spPr>
        <p:txBody>
          <a:bodyPr rot="0" spcFirstLastPara="0" vertOverflow="overflow" horzOverflow="overflow" vert="horz" lIns="90000" tIns="0" rIns="0" bIns="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285750" indent="-285750" defTabSz="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latin typeface="News Gothic MT"/>
              </a:rPr>
              <a:t>Environmental Authority EPML00979013</a:t>
            </a:r>
          </a:p>
          <a:p>
            <a:pPr marL="285750" indent="-285750" defTabSz="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latin typeface="News Gothic MT"/>
              </a:rPr>
              <a:t>Most recent EA amendment approved March 2020 (see right for history of approvals)</a:t>
            </a:r>
          </a:p>
          <a:p>
            <a:pPr marL="285750" indent="-285750" defTabSz="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latin typeface="News Gothic MT"/>
              </a:rPr>
              <a:t>Ravenswood has obtained all required environmental approvals for current operations</a:t>
            </a:r>
          </a:p>
          <a:p>
            <a:pPr marL="492125" lvl="2" indent="-223520" defTabSz="457200"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</a:pPr>
            <a:r>
              <a:rPr lang="en-US" sz="1200" b="1">
                <a:latin typeface="News Gothic MT"/>
              </a:rPr>
              <a:t>BRW:</a:t>
            </a:r>
            <a:r>
              <a:rPr lang="en-US" sz="1200">
                <a:latin typeface="News Gothic MT"/>
              </a:rPr>
              <a:t> Current EA permits the BRW expansion to proceed. Approvals include all outstanding  permitting requirements (Native Title Agreement, Heritage Work Agreements, Underground Water Impact Report)</a:t>
            </a:r>
          </a:p>
          <a:p>
            <a:pPr marL="492125" lvl="2" indent="-223520" defTabSz="457200"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</a:pPr>
            <a:r>
              <a:rPr lang="en-US" sz="1200" b="1">
                <a:latin typeface="News Gothic MT"/>
              </a:rPr>
              <a:t>SAR-NOL:</a:t>
            </a:r>
            <a:r>
              <a:rPr lang="en-US" sz="1200">
                <a:latin typeface="News Gothic MT"/>
              </a:rPr>
              <a:t> All permits received for mining the SAR-NOL open pit and for the current tailings disposal into the pit</a:t>
            </a:r>
          </a:p>
          <a:p>
            <a:pPr marL="492125" lvl="2" indent="-223520" defTabSz="457200"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</a:pPr>
            <a:r>
              <a:rPr lang="en-US" sz="1200" b="1">
                <a:latin typeface="News Gothic MT"/>
              </a:rPr>
              <a:t>TSF:</a:t>
            </a:r>
            <a:r>
              <a:rPr lang="en-US" sz="1200">
                <a:latin typeface="News Gothic MT"/>
              </a:rPr>
              <a:t> The Current EA permits the TSF expansion to proceed, subject to specific EA requirements</a:t>
            </a:r>
          </a:p>
          <a:p>
            <a:pPr marL="285750" indent="-285750" defTabSz="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latin typeface="News Gothic MT"/>
              </a:rPr>
              <a:t>A  small number of minor approvals remain outstanding but are in progress and aligned with the Development Plan</a:t>
            </a:r>
          </a:p>
          <a:p>
            <a:pPr marL="285750" indent="-285750" defTabSz="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latin typeface="News Gothic MT"/>
              </a:rPr>
              <a:t>In addition, Ravenswood has been granted Prescribed Project status by the Queensland Government due to its social and economic influence in the region and State</a:t>
            </a:r>
          </a:p>
          <a:p>
            <a:pPr marL="492125" lvl="2" indent="-223520" defTabSz="457200"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</a:pPr>
            <a:r>
              <a:rPr lang="en-US" sz="1300">
                <a:latin typeface="News Gothic MT"/>
              </a:rPr>
              <a:t>This enables assistance from the Office of the Coordinator-General with approvals and processes related to the expansion</a:t>
            </a:r>
          </a:p>
          <a:p>
            <a:pPr marL="285750" indent="-285750" defTabSz="4572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endParaRPr lang="en-US" sz="1100">
              <a:latin typeface="News Gothic MT" panose="020B0503020103020203" pitchFamily="34" charset="0"/>
            </a:endParaRP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DD91E24-471E-40BC-A88A-19772395C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4418" y="6390001"/>
            <a:ext cx="1339849" cy="32511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/>
              <a:t>Page </a:t>
            </a:r>
            <a:fld id="{907380E1-5897-5445-8147-AFC18AFD4E36}" type="slidenum">
              <a:rPr lang="en-AU" smtClean="0"/>
              <a:pPr>
                <a:spcAft>
                  <a:spcPts val="600"/>
                </a:spcAft>
              </a:pPr>
              <a:t>23</a:t>
            </a:fld>
            <a:endParaRPr lang="en-AU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A9B7E8-103F-4134-8CAB-6C0E809AB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77980"/>
              </p:ext>
            </p:extLst>
          </p:nvPr>
        </p:nvGraphicFramePr>
        <p:xfrm>
          <a:off x="6308202" y="1977342"/>
          <a:ext cx="5266570" cy="333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291">
                  <a:extLst>
                    <a:ext uri="{9D8B030D-6E8A-4147-A177-3AD203B41FA5}">
                      <a16:colId xmlns:a16="http://schemas.microsoft.com/office/drawing/2014/main" val="1820483315"/>
                    </a:ext>
                  </a:extLst>
                </a:gridCol>
                <a:gridCol w="1649392">
                  <a:extLst>
                    <a:ext uri="{9D8B030D-6E8A-4147-A177-3AD203B41FA5}">
                      <a16:colId xmlns:a16="http://schemas.microsoft.com/office/drawing/2014/main" val="1716129009"/>
                    </a:ext>
                  </a:extLst>
                </a:gridCol>
                <a:gridCol w="1311887">
                  <a:extLst>
                    <a:ext uri="{9D8B030D-6E8A-4147-A177-3AD203B41FA5}">
                      <a16:colId xmlns:a16="http://schemas.microsoft.com/office/drawing/2014/main" val="380045298"/>
                    </a:ext>
                  </a:extLst>
                </a:gridCol>
              </a:tblGrid>
              <a:tr h="378932"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Approval​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Purpose​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Commentary​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2898001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r>
                        <a:rPr lang="en-AU" sz="1100">
                          <a:effectLst/>
                        </a:rPr>
                        <a:t>Environmental Impact​ Statement  (EIS) – Amendment​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Sarsfield open pit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AU" sz="1100">
                          <a:effectLst/>
                        </a:rPr>
                        <a:t>expansion​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Approved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AU" sz="1100">
                          <a:effectLst/>
                        </a:rPr>
                        <a:t>March 2017​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8773382"/>
                  </a:ext>
                </a:extLst>
              </a:tr>
              <a:tr h="378932">
                <a:tc>
                  <a:txBody>
                    <a:bodyPr/>
                    <a:lstStyle/>
                    <a:p>
                      <a:r>
                        <a:rPr lang="en-AU" sz="1100">
                          <a:effectLst/>
                        </a:rPr>
                        <a:t>EA Amendment 1​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Sarsfield open pit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AU" sz="1100">
                          <a:effectLst/>
                        </a:rPr>
                        <a:t>expansion​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Issued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AU" sz="1100">
                          <a:effectLst/>
                        </a:rPr>
                        <a:t>March 2017​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8153666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r>
                        <a:rPr lang="en-AU" sz="1100">
                          <a:effectLst/>
                        </a:rPr>
                        <a:t>EA Amendment 2​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Buck Reef West open pit expansion​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Issued 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AU" sz="1100">
                          <a:effectLst/>
                        </a:rPr>
                        <a:t>March 2018​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1538406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r>
                        <a:rPr lang="en-AU" sz="1100">
                          <a:effectLst/>
                        </a:rPr>
                        <a:t>EA Amendment 3​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Nolans TSF expansion​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Issued November 2019​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870381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r>
                        <a:rPr lang="en-AU" sz="1100">
                          <a:effectLst/>
                        </a:rPr>
                        <a:t>EA Amendment 4​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Amended surface water conditions​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>
                          <a:effectLst/>
                        </a:rPr>
                        <a:t>Issued 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AU" sz="1100">
                          <a:effectLst/>
                        </a:rPr>
                        <a:t>March 2020​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413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365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3FED5F-EFB7-CD47-96DB-0472A6DC6D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Thank you!</a:t>
            </a:r>
          </a:p>
          <a:p>
            <a:endParaRPr lang="en-AU"/>
          </a:p>
          <a:p>
            <a:r>
              <a:rPr lang="en-AU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6892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Ravenswood Gold</a:t>
            </a:r>
          </a:p>
          <a:p>
            <a:pPr lvl="1"/>
            <a:r>
              <a:rPr lang="en-AU"/>
              <a:t>Who are we?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7" y="1511999"/>
            <a:ext cx="10101248" cy="2360753"/>
          </a:xfrm>
        </p:spPr>
        <p:txBody>
          <a:bodyPr/>
          <a:lstStyle/>
          <a:p>
            <a:pPr lvl="1"/>
            <a:r>
              <a:rPr lang="en-AU" sz="1800"/>
              <a:t>Ravenswood Gold Pty Ltd purchased the assets of Carpentaria Gold on 1 April 2020</a:t>
            </a:r>
          </a:p>
          <a:p>
            <a:pPr lvl="1"/>
            <a:r>
              <a:rPr lang="en-AU" sz="1800"/>
              <a:t>Ravenswood Gold Pty Ltd is a 50/50 Joint Venture between EMR Capital and Golden Energy and Resources (GEAR)</a:t>
            </a:r>
          </a:p>
          <a:p>
            <a:pPr lvl="2"/>
            <a:r>
              <a:rPr lang="en-AU"/>
              <a:t>EMR Capital is a private equity investment fund</a:t>
            </a:r>
          </a:p>
          <a:p>
            <a:pPr lvl="2"/>
            <a:r>
              <a:rPr lang="en-AU"/>
              <a:t>GEAR is a public company listed on the Singapore Stock Exchange, with significant investments in Indonesia and Australia</a:t>
            </a:r>
          </a:p>
          <a:p>
            <a:pPr lvl="1"/>
            <a:r>
              <a:rPr lang="en-AU" sz="1800"/>
              <a:t>The Ravenswood Gold Board of Directors is made up of 6 members:</a:t>
            </a:r>
          </a:p>
          <a:p>
            <a:endParaRPr lang="en-AU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BC761D9-A17C-4C5E-B6D0-C783BA95B708}"/>
              </a:ext>
            </a:extLst>
          </p:cNvPr>
          <p:cNvSpPr txBox="1">
            <a:spLocks/>
          </p:cNvSpPr>
          <p:nvPr/>
        </p:nvSpPr>
        <p:spPr>
          <a:xfrm>
            <a:off x="624000" y="3872752"/>
            <a:ext cx="4315137" cy="14133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/>
              <a:t>3 members representing EMR Capital</a:t>
            </a:r>
          </a:p>
          <a:p>
            <a:pPr marL="881062" lvl="3" indent="-342900">
              <a:buFont typeface="+mj-lt"/>
              <a:buAutoNum type="arabicPeriod"/>
            </a:pPr>
            <a:r>
              <a:rPr lang="en-AU"/>
              <a:t>Owen Hegarty (Chairman)</a:t>
            </a:r>
          </a:p>
          <a:p>
            <a:pPr marL="881062" lvl="3" indent="-342900">
              <a:buFont typeface="+mj-lt"/>
              <a:buAutoNum type="arabicPeriod"/>
            </a:pPr>
            <a:r>
              <a:rPr lang="en-AU"/>
              <a:t>Peter Herbert</a:t>
            </a:r>
          </a:p>
          <a:p>
            <a:pPr marL="881062" lvl="3" indent="-342900">
              <a:buFont typeface="+mj-lt"/>
              <a:buAutoNum type="arabicPeriod"/>
            </a:pPr>
            <a:r>
              <a:rPr lang="en-AU"/>
              <a:t>Brett Fletcher (CEO)</a:t>
            </a:r>
          </a:p>
          <a:p>
            <a:endParaRPr lang="en-AU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20BE3AA-3E94-43BA-A998-18378194B5DE}"/>
              </a:ext>
            </a:extLst>
          </p:cNvPr>
          <p:cNvSpPr txBox="1">
            <a:spLocks/>
          </p:cNvSpPr>
          <p:nvPr/>
        </p:nvSpPr>
        <p:spPr>
          <a:xfrm>
            <a:off x="5095296" y="3872753"/>
            <a:ext cx="4315137" cy="1413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6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AU"/>
              <a:t>3 members representing GEAR</a:t>
            </a:r>
          </a:p>
          <a:p>
            <a:pPr marL="881062" lvl="3" indent="-342900">
              <a:buFont typeface="+mj-lt"/>
              <a:buAutoNum type="arabicPeriod"/>
            </a:pPr>
            <a:r>
              <a:rPr lang="en-AU"/>
              <a:t>Joshua Cochrane</a:t>
            </a:r>
          </a:p>
          <a:p>
            <a:pPr marL="881062" lvl="3" indent="-342900">
              <a:buFont typeface="+mj-lt"/>
              <a:buAutoNum type="arabicPeriod"/>
            </a:pPr>
            <a:r>
              <a:rPr lang="en-AU"/>
              <a:t>Mark Zhou</a:t>
            </a:r>
          </a:p>
          <a:p>
            <a:pPr marL="881062" lvl="3" indent="-342900">
              <a:buFont typeface="+mj-lt"/>
              <a:buAutoNum type="arabicPeriod"/>
            </a:pPr>
            <a:r>
              <a:rPr lang="en-AU" err="1"/>
              <a:t>Dwi</a:t>
            </a:r>
            <a:r>
              <a:rPr lang="en-AU"/>
              <a:t> </a:t>
            </a:r>
            <a:r>
              <a:rPr lang="en-AU" err="1"/>
              <a:t>Prasetyo</a:t>
            </a:r>
            <a:r>
              <a:rPr lang="en-AU"/>
              <a:t> </a:t>
            </a:r>
            <a:r>
              <a:rPr lang="en-AU" err="1"/>
              <a:t>Suseno</a:t>
            </a:r>
            <a:endParaRPr lang="en-AU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9340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Ravenswood Gold</a:t>
            </a:r>
          </a:p>
          <a:p>
            <a:pPr lvl="1"/>
            <a:r>
              <a:rPr lang="en-AU"/>
              <a:t>What are we?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BFC4F-9D5A-9542-BF6C-29BBA7E41B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418" y="1512000"/>
            <a:ext cx="5892923" cy="4572000"/>
          </a:xfrm>
        </p:spPr>
        <p:txBody>
          <a:bodyPr/>
          <a:lstStyle/>
          <a:p>
            <a:pPr lvl="1"/>
            <a:r>
              <a:rPr lang="en-AU" sz="1800"/>
              <a:t>Extensive tenement package across 1,144km</a:t>
            </a:r>
            <a:r>
              <a:rPr lang="en-AU" sz="1800" baseline="30000"/>
              <a:t>2</a:t>
            </a:r>
          </a:p>
          <a:p>
            <a:pPr lvl="1"/>
            <a:r>
              <a:rPr lang="en-AU" sz="1800"/>
              <a:t>The Ravenswood Development Plan will result in a large-scale, low-cost, long-life mining and processing operation</a:t>
            </a:r>
          </a:p>
          <a:p>
            <a:pPr lvl="1"/>
            <a:r>
              <a:rPr lang="en-AU" sz="1800"/>
              <a:t>Current planned ore sources</a:t>
            </a:r>
          </a:p>
          <a:p>
            <a:pPr lvl="2"/>
            <a:r>
              <a:rPr lang="en-AU" sz="1600"/>
              <a:t>Buck Reef West pit, with potential for high grade underground operations</a:t>
            </a:r>
          </a:p>
          <a:p>
            <a:pPr lvl="2"/>
            <a:r>
              <a:rPr lang="en-AU" sz="1600"/>
              <a:t>Sarsfield-Nolans pit</a:t>
            </a:r>
          </a:p>
          <a:p>
            <a:pPr lvl="1"/>
            <a:r>
              <a:rPr lang="en-AU" sz="1800"/>
              <a:t>Extensive exploration targets provide significant potential upside</a:t>
            </a:r>
          </a:p>
          <a:p>
            <a:pPr lvl="2"/>
            <a:r>
              <a:rPr lang="en-AU" sz="1600"/>
              <a:t>Expand on current Mineral Resources and Ore Reserves</a:t>
            </a:r>
          </a:p>
          <a:p>
            <a:pPr lvl="2"/>
            <a:r>
              <a:rPr lang="en-AU" sz="1600"/>
              <a:t>Numerous near-mine targets</a:t>
            </a:r>
          </a:p>
          <a:p>
            <a:pPr lvl="2"/>
            <a:r>
              <a:rPr lang="en-AU" sz="1600"/>
              <a:t>Potential Business Development opportunities with other tenement holders in the region</a:t>
            </a:r>
          </a:p>
          <a:p>
            <a:pPr lvl="1"/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F7050F-3AA8-4A77-844E-9738C68DC9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323" y="1252023"/>
            <a:ext cx="3927336" cy="324000"/>
          </a:xfrm>
        </p:spPr>
        <p:txBody>
          <a:bodyPr/>
          <a:lstStyle/>
          <a:p>
            <a:r>
              <a:rPr lang="en-AU"/>
              <a:t>Ravenswood Gold Tenements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5FD1F252-710E-4145-8612-CBCA930F6383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23" y="1704087"/>
            <a:ext cx="3927336" cy="4452892"/>
          </a:xfrm>
        </p:spPr>
      </p:pic>
    </p:spTree>
    <p:extLst>
      <p:ext uri="{BB962C8B-B14F-4D97-AF65-F5344CB8AC3E}">
        <p14:creationId xmlns:p14="http://schemas.microsoft.com/office/powerpoint/2010/main" val="183990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Exploration &amp; geology</a:t>
            </a:r>
          </a:p>
          <a:p>
            <a:pPr lvl="1"/>
            <a:r>
              <a:rPr lang="en-AU"/>
              <a:t>The key to further expansion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B95CEA-D474-AA49-9005-D325339BF3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Mineral Resource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BE0C9-3583-B04D-B5FD-C3140F4A43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417" y="1883962"/>
            <a:ext cx="5280000" cy="1116690"/>
          </a:xfrm>
        </p:spPr>
        <p:txBody>
          <a:bodyPr/>
          <a:lstStyle/>
          <a:p>
            <a:pPr lvl="1"/>
            <a:r>
              <a:rPr lang="en-AU"/>
              <a:t>Total Mineral Resource of 177Mt at 0.7 g/t for 3.96Moz</a:t>
            </a:r>
          </a:p>
          <a:p>
            <a:pPr lvl="1"/>
            <a:r>
              <a:rPr lang="en-AU"/>
              <a:t>Independent experts utilised to generate Mineral Resource Estimate (and Ore Reserve Estimate)</a:t>
            </a:r>
          </a:p>
          <a:p>
            <a:pPr lvl="1"/>
            <a:r>
              <a:rPr lang="en-AU"/>
              <a:t>Independent Peer Review of the Mineral Resource completed prior to publishing</a:t>
            </a:r>
          </a:p>
          <a:p>
            <a:pPr lvl="1"/>
            <a:endParaRPr lang="en-AU"/>
          </a:p>
          <a:p>
            <a:pPr marL="6350" lvl="1" indent="0">
              <a:buNone/>
            </a:pP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3764B5-53D8-BE4D-B113-E8F66481CE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000" y="3274200"/>
            <a:ext cx="5280000" cy="309600"/>
          </a:xfrm>
        </p:spPr>
        <p:txBody>
          <a:bodyPr/>
          <a:lstStyle/>
          <a:p>
            <a:r>
              <a:rPr lang="en-AU"/>
              <a:t>Exploration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0ECD20-5635-9C45-89EB-C3C838A4C55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4000" y="3603451"/>
            <a:ext cx="5280000" cy="2412418"/>
          </a:xfrm>
        </p:spPr>
        <p:txBody>
          <a:bodyPr/>
          <a:lstStyle/>
          <a:p>
            <a:pPr lvl="1"/>
            <a:r>
              <a:rPr lang="en-AU"/>
              <a:t>Growing the Mineral Resource (and potentially Ore Reserve) for the two pits in the current Life of Mine Plan</a:t>
            </a:r>
          </a:p>
          <a:p>
            <a:pPr lvl="1"/>
            <a:r>
              <a:rPr lang="en-AU"/>
              <a:t>Near mine targets to expand and/or extend production capacity</a:t>
            </a:r>
          </a:p>
          <a:p>
            <a:pPr lvl="2"/>
            <a:r>
              <a:rPr lang="en-AU"/>
              <a:t>A number of both untested and under-tested targets &lt;10km of the Nolans Process Plant</a:t>
            </a:r>
          </a:p>
          <a:p>
            <a:pPr lvl="1"/>
            <a:r>
              <a:rPr lang="en-AU"/>
              <a:t>Targets in existing tenements further afield</a:t>
            </a:r>
          </a:p>
          <a:p>
            <a:pPr lvl="1"/>
            <a:r>
              <a:rPr lang="en-AU"/>
              <a:t>BD opportunities in the district</a:t>
            </a:r>
          </a:p>
          <a:p>
            <a:pPr lvl="1"/>
            <a:r>
              <a:rPr lang="en-AU"/>
              <a:t>Exploration team has been expanded</a:t>
            </a:r>
          </a:p>
          <a:p>
            <a:pPr lvl="1"/>
            <a:r>
              <a:rPr lang="en-AU"/>
              <a:t>Currently 2 drill rigs operating</a:t>
            </a:r>
          </a:p>
          <a:p>
            <a:pPr lvl="1"/>
            <a:r>
              <a:rPr lang="en-AU"/>
              <a:t>Potential for an additional rig to fast track Resource definition</a:t>
            </a:r>
          </a:p>
        </p:txBody>
      </p:sp>
      <p:pic>
        <p:nvPicPr>
          <p:cNvPr id="20" name="Picture 19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7643F6AB-1376-4463-9EAD-8936EA345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r="22881" b="13915"/>
          <a:stretch/>
        </p:blipFill>
        <p:spPr>
          <a:xfrm>
            <a:off x="6454237" y="1142440"/>
            <a:ext cx="5190306" cy="503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1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B77E41-F8B5-D54D-8B00-3BC8D48B4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0" y="288000"/>
            <a:ext cx="10944000" cy="828000"/>
          </a:xfrm>
        </p:spPr>
        <p:txBody>
          <a:bodyPr/>
          <a:lstStyle/>
          <a:p>
            <a:r>
              <a:rPr lang="en-AU"/>
              <a:t>Mineralisation in nth </a:t>
            </a:r>
            <a:r>
              <a:rPr lang="en-AU" err="1"/>
              <a:t>qld</a:t>
            </a:r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70C844-07B6-234D-B4C4-EA07CF6BA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/>
              <a:t>Page </a:t>
            </a:r>
            <a:fld id="{907380E1-5897-5445-8147-AFC18AFD4E36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57667E-A6D0-41AE-BB2A-76AD6B8AE6AA}"/>
              </a:ext>
            </a:extLst>
          </p:cNvPr>
          <p:cNvSpPr txBox="1">
            <a:spLocks/>
          </p:cNvSpPr>
          <p:nvPr/>
        </p:nvSpPr>
        <p:spPr>
          <a:xfrm>
            <a:off x="102348" y="1756185"/>
            <a:ext cx="7416052" cy="465158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7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18C11-1E8D-4714-A0F9-B2386B678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7" y="1487053"/>
            <a:ext cx="5760640" cy="517208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8470B7-237A-43E8-B907-76FC0A463F7D}"/>
              </a:ext>
            </a:extLst>
          </p:cNvPr>
          <p:cNvSpPr txBox="1">
            <a:spLocks/>
          </p:cNvSpPr>
          <p:nvPr/>
        </p:nvSpPr>
        <p:spPr>
          <a:xfrm>
            <a:off x="6744072" y="1916832"/>
            <a:ext cx="5184576" cy="36672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7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err="1">
                <a:latin typeface="News Gothic MT"/>
              </a:rPr>
              <a:t>Mineralisation</a:t>
            </a:r>
            <a:r>
              <a:rPr lang="en-US" sz="1400">
                <a:latin typeface="News Gothic MT"/>
              </a:rPr>
              <a:t> styles and ages in the area are diverse:</a:t>
            </a:r>
          </a:p>
          <a:p>
            <a:pPr marL="267970" lvl="1" indent="-261620"/>
            <a:r>
              <a:rPr lang="en-US" sz="1400">
                <a:latin typeface="News Gothic MT"/>
              </a:rPr>
              <a:t>Carboniferous-Permian Intrusion related:</a:t>
            </a:r>
          </a:p>
          <a:p>
            <a:pPr lvl="2" indent="-223520"/>
            <a:r>
              <a:rPr lang="en-US" sz="1400">
                <a:latin typeface="News Gothic MT"/>
              </a:rPr>
              <a:t>Ravenswood (veins / stockwork)</a:t>
            </a:r>
          </a:p>
          <a:p>
            <a:pPr lvl="2" indent="-223520"/>
            <a:r>
              <a:rPr lang="en-US" sz="1400">
                <a:latin typeface="News Gothic MT"/>
              </a:rPr>
              <a:t>Mt Leyshon, Mt Wright (breccia)</a:t>
            </a:r>
          </a:p>
          <a:p>
            <a:pPr marL="267970" lvl="1" indent="-261620"/>
            <a:r>
              <a:rPr lang="en-US" sz="1400">
                <a:latin typeface="News Gothic MT"/>
              </a:rPr>
              <a:t>Carboniferous-Permian Epithermal:</a:t>
            </a:r>
          </a:p>
          <a:p>
            <a:pPr lvl="2" indent="-223520"/>
            <a:r>
              <a:rPr lang="en-US" sz="1400" err="1">
                <a:latin typeface="News Gothic MT"/>
              </a:rPr>
              <a:t>Pajingo</a:t>
            </a:r>
            <a:r>
              <a:rPr lang="en-US" sz="1400">
                <a:latin typeface="News Gothic MT"/>
              </a:rPr>
              <a:t> (low </a:t>
            </a:r>
            <a:r>
              <a:rPr lang="en-US" sz="1400" err="1">
                <a:latin typeface="News Gothic MT"/>
              </a:rPr>
              <a:t>sulphidation</a:t>
            </a:r>
            <a:r>
              <a:rPr lang="en-US" sz="1400">
                <a:latin typeface="News Gothic MT"/>
              </a:rPr>
              <a:t>) - Carboniferous</a:t>
            </a:r>
          </a:p>
          <a:p>
            <a:pPr lvl="2" indent="-223520"/>
            <a:r>
              <a:rPr lang="en-US" sz="1400">
                <a:latin typeface="News Gothic MT"/>
              </a:rPr>
              <a:t>Mt Carlton (high </a:t>
            </a:r>
            <a:r>
              <a:rPr lang="en-US" sz="1400" err="1">
                <a:latin typeface="News Gothic MT"/>
              </a:rPr>
              <a:t>sulphidation</a:t>
            </a:r>
            <a:r>
              <a:rPr lang="en-US" sz="1400">
                <a:latin typeface="News Gothic MT"/>
              </a:rPr>
              <a:t>) - Permian</a:t>
            </a:r>
          </a:p>
          <a:p>
            <a:pPr marL="267970" lvl="1" indent="-261620"/>
            <a:r>
              <a:rPr lang="en-US" sz="1400">
                <a:latin typeface="News Gothic MT"/>
              </a:rPr>
              <a:t>Devonian Orogenic Lode Au:</a:t>
            </a:r>
          </a:p>
          <a:p>
            <a:pPr lvl="2" indent="-223520"/>
            <a:r>
              <a:rPr lang="en-US" sz="1400">
                <a:latin typeface="News Gothic MT"/>
              </a:rPr>
              <a:t>Charters Towers, Hadleigh Castle</a:t>
            </a:r>
          </a:p>
          <a:p>
            <a:pPr marL="267970" lvl="1" indent="-261620"/>
            <a:r>
              <a:rPr lang="en-US" sz="1400">
                <a:latin typeface="News Gothic MT"/>
              </a:rPr>
              <a:t>Ordovician VHMS (+/- Au):</a:t>
            </a:r>
          </a:p>
          <a:p>
            <a:pPr lvl="2" indent="-223520"/>
            <a:r>
              <a:rPr lang="en-US" sz="1400" err="1">
                <a:latin typeface="News Gothic MT"/>
              </a:rPr>
              <a:t>Thalanga</a:t>
            </a:r>
            <a:r>
              <a:rPr lang="en-US" sz="1400">
                <a:latin typeface="News Gothic MT"/>
              </a:rPr>
              <a:t>, Highway-Reward</a:t>
            </a:r>
          </a:p>
          <a:p>
            <a:endParaRPr lang="en-US" sz="16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B77E41-F8B5-D54D-8B00-3BC8D48B4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0" y="288000"/>
            <a:ext cx="10944000" cy="828000"/>
          </a:xfrm>
        </p:spPr>
        <p:txBody>
          <a:bodyPr/>
          <a:lstStyle/>
          <a:p>
            <a:r>
              <a:rPr lang="en-AU"/>
              <a:t>Ravenswood geology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57667E-A6D0-41AE-BB2A-76AD6B8AE6AA}"/>
              </a:ext>
            </a:extLst>
          </p:cNvPr>
          <p:cNvSpPr txBox="1">
            <a:spLocks/>
          </p:cNvSpPr>
          <p:nvPr/>
        </p:nvSpPr>
        <p:spPr>
          <a:xfrm>
            <a:off x="102348" y="1756185"/>
            <a:ext cx="7416052" cy="465158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7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C2406A-72FC-492B-9136-935951D6D072}"/>
              </a:ext>
            </a:extLst>
          </p:cNvPr>
          <p:cNvSpPr txBox="1">
            <a:spLocks/>
          </p:cNvSpPr>
          <p:nvPr/>
        </p:nvSpPr>
        <p:spPr>
          <a:xfrm>
            <a:off x="6840418" y="1496705"/>
            <a:ext cx="5249234" cy="24716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7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lvl="1" indent="-261620"/>
            <a:r>
              <a:rPr lang="en-AU" sz="1400">
                <a:latin typeface="News Gothic MT"/>
              </a:rPr>
              <a:t>Structurally controlled Intrusion Related Gold Deposit.</a:t>
            </a:r>
          </a:p>
          <a:p>
            <a:pPr marL="267970" lvl="1" indent="-261620"/>
            <a:r>
              <a:rPr lang="en-AU" sz="1400">
                <a:latin typeface="News Gothic MT"/>
              </a:rPr>
              <a:t>Host rock: Jessop Creek Tonalite (see below) with diorite &amp; gabbro enclaves (xenoliths / </a:t>
            </a:r>
            <a:r>
              <a:rPr lang="en-AU" sz="1400" err="1">
                <a:latin typeface="News Gothic MT"/>
              </a:rPr>
              <a:t>intrusives</a:t>
            </a:r>
            <a:r>
              <a:rPr lang="en-AU" sz="1400">
                <a:latin typeface="News Gothic MT"/>
              </a:rPr>
              <a:t>).</a:t>
            </a:r>
          </a:p>
          <a:p>
            <a:pPr marL="267970" lvl="1" indent="-261620"/>
            <a:r>
              <a:rPr lang="en-AU" sz="1400">
                <a:latin typeface="News Gothic MT"/>
              </a:rPr>
              <a:t>Pre-mineral faults partly control the distribution of mineralisation but do not define it.</a:t>
            </a:r>
          </a:p>
          <a:p>
            <a:pPr marL="267970" lvl="1" indent="-261620"/>
            <a:r>
              <a:rPr lang="en-AU" sz="1400">
                <a:latin typeface="News Gothic MT"/>
              </a:rPr>
              <a:t>Au mineralisation hosted within faults and veins. Minor mineralisation within wall rocks. </a:t>
            </a:r>
            <a:endParaRPr lang="en-AU" sz="1400"/>
          </a:p>
          <a:p>
            <a:pPr marL="267970" lvl="1" indent="-261620"/>
            <a:r>
              <a:rPr lang="en-AU" sz="1400">
                <a:latin typeface="News Gothic MT"/>
              </a:rPr>
              <a:t>Post-mineralisation faults locally offset mineralisation.</a:t>
            </a:r>
            <a:endParaRPr lang="en-US" sz="1400">
              <a:latin typeface="News Gothic MT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3F6930A-D0CB-479E-B013-836DBE633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1" y="1496705"/>
            <a:ext cx="6378164" cy="4838880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B0C9DDC1-381F-4CEE-9AA6-36DE2EA4E11E}"/>
              </a:ext>
            </a:extLst>
          </p:cNvPr>
          <p:cNvSpPr/>
          <p:nvPr/>
        </p:nvSpPr>
        <p:spPr>
          <a:xfrm rot="10800000" flipV="1">
            <a:off x="2743199" y="1910186"/>
            <a:ext cx="639212" cy="252306"/>
          </a:xfrm>
          <a:prstGeom prst="wedgeRectCallout">
            <a:avLst>
              <a:gd name="adj1" fmla="val -81842"/>
              <a:gd name="adj2" fmla="val -3199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Gabbro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66EBE84-F9C2-409C-AB11-9B8795F7C2BB}"/>
              </a:ext>
            </a:extLst>
          </p:cNvPr>
          <p:cNvSpPr/>
          <p:nvPr/>
        </p:nvSpPr>
        <p:spPr>
          <a:xfrm rot="10800000" flipV="1">
            <a:off x="5749463" y="5312823"/>
            <a:ext cx="639212" cy="252306"/>
          </a:xfrm>
          <a:prstGeom prst="wedgeRectCallout">
            <a:avLst>
              <a:gd name="adj1" fmla="val 51039"/>
              <a:gd name="adj2" fmla="val -13677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Diorite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99CDCC-EB40-4C20-8635-A5C16973BDC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53" y="4081979"/>
            <a:ext cx="3373769" cy="1859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5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B77E41-F8B5-D54D-8B00-3BC8D48B4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0" y="288000"/>
            <a:ext cx="10944000" cy="828000"/>
          </a:xfrm>
        </p:spPr>
        <p:txBody>
          <a:bodyPr/>
          <a:lstStyle/>
          <a:p>
            <a:r>
              <a:rPr lang="en-AU"/>
              <a:t>Exploration &amp; geology</a:t>
            </a:r>
          </a:p>
          <a:p>
            <a:pPr lvl="1"/>
            <a:r>
              <a:rPr lang="en-AU"/>
              <a:t>BRW Resource – results to 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40BC4-DE23-4BFD-898C-9C78C5A9A8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9099" y="1384588"/>
            <a:ext cx="2754742" cy="309600"/>
          </a:xfrm>
        </p:spPr>
        <p:txBody>
          <a:bodyPr/>
          <a:lstStyle/>
          <a:p>
            <a:r>
              <a:rPr lang="en-AU"/>
              <a:t>BRW Results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6B447C-C416-46DA-AC1E-600357832EF5}"/>
              </a:ext>
            </a:extLst>
          </p:cNvPr>
          <p:cNvSpPr txBox="1">
            <a:spLocks/>
          </p:cNvSpPr>
          <p:nvPr/>
        </p:nvSpPr>
        <p:spPr>
          <a:xfrm>
            <a:off x="196071" y="1694188"/>
            <a:ext cx="5719090" cy="31778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None/>
              <a:defRPr sz="1700" b="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1pPr>
            <a:lvl2pPr marL="268288" indent="-2619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2pPr>
            <a:lvl3pPr marL="492125" indent="-223838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mbria Math" panose="02040503050406030204" pitchFamily="18" charset="0"/>
              <a:buChar char="⎯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3pPr>
            <a:lvl4pPr marL="762000" indent="-269875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System Font Regular"/>
              <a:buChar char="▸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4pPr>
            <a:lvl5pPr marL="977900" indent="-215900" algn="l" defTabSz="4572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tx1"/>
                </a:solidFill>
                <a:latin typeface="News Gothic MT" panose="020B0503020103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b="0"/>
              <a:t>A number of holes have returned ore grade intercepts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/>
              <a:t>BRRD470: 7m @ 4.01 g/t Au </a:t>
            </a:r>
            <a:r>
              <a:rPr lang="en-AU" sz="1200" err="1"/>
              <a:t>fr</a:t>
            </a:r>
            <a:r>
              <a:rPr lang="en-AU" sz="1200"/>
              <a:t> 154m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b="0"/>
              <a:t>BRRD472: 11m @ 1.07 g/t Au </a:t>
            </a:r>
            <a:r>
              <a:rPr lang="en-AU" sz="1200" b="0" err="1"/>
              <a:t>fr</a:t>
            </a:r>
            <a:r>
              <a:rPr lang="en-AU" sz="1200" b="0"/>
              <a:t> 30m, 18m @ 1.02 g/t Au </a:t>
            </a:r>
            <a:r>
              <a:rPr lang="en-AU" sz="1200" b="0" err="1"/>
              <a:t>fr</a:t>
            </a:r>
            <a:r>
              <a:rPr lang="en-AU" sz="1200" b="0"/>
              <a:t> 70m &amp; 1m @ 1</a:t>
            </a:r>
            <a:r>
              <a:rPr lang="en-AU" sz="1200"/>
              <a:t>10 g/t Au </a:t>
            </a:r>
            <a:r>
              <a:rPr lang="en-AU" sz="1200" err="1"/>
              <a:t>fr</a:t>
            </a:r>
            <a:r>
              <a:rPr lang="en-AU" sz="1200"/>
              <a:t> 294m (below).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b="0"/>
              <a:t>BRRD481: 16m @ 5.13 g/t Au </a:t>
            </a:r>
            <a:r>
              <a:rPr lang="en-AU" sz="1200" b="0" err="1"/>
              <a:t>fr</a:t>
            </a:r>
            <a:r>
              <a:rPr lang="en-AU" sz="1200" b="0"/>
              <a:t> 141m (right)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/>
              <a:t>Resource upgrade being undertaken (March 2021).</a:t>
            </a:r>
            <a:endParaRPr lang="en-AU" sz="1200" b="0"/>
          </a:p>
          <a:p>
            <a:endParaRPr lang="en-AU" sz="1200" b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b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b="0"/>
          </a:p>
        </p:txBody>
      </p:sp>
      <p:pic>
        <p:nvPicPr>
          <p:cNvPr id="12" name="Picture 11" descr="A hand holding a piece of food&#10;&#10;Description automatically generated">
            <a:extLst>
              <a:ext uri="{FF2B5EF4-FFF2-40B4-BE49-F238E27FC236}">
                <a16:creationId xmlns:a16="http://schemas.microsoft.com/office/drawing/2014/main" id="{A2D53353-8774-4DBC-8AB2-F02CEB822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9" y="3601081"/>
            <a:ext cx="4183380" cy="27889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FC7752-E7C3-4824-9AB5-4E383E9630AD}"/>
              </a:ext>
            </a:extLst>
          </p:cNvPr>
          <p:cNvSpPr txBox="1"/>
          <p:nvPr/>
        </p:nvSpPr>
        <p:spPr>
          <a:xfrm>
            <a:off x="579099" y="3601081"/>
            <a:ext cx="3653786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800" b="1"/>
              <a:t>Visible Gold. BRRD472: 1m @ 110 g/t Au. Sits below current pit shell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143C4F04-AB43-487D-A98D-CCFDDC103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91" y="1116000"/>
            <a:ext cx="6033309" cy="51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8E37-D7AB-4E4F-A3A6-D1395546C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Ore reserve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2CA7E7B-E302-4B1F-AF29-11EFF83C05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44495" y="1532198"/>
            <a:ext cx="5103009" cy="446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3656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RWG6">
      <a:dk1>
        <a:srgbClr val="000000"/>
      </a:dk1>
      <a:lt1>
        <a:srgbClr val="FFFFFF"/>
      </a:lt1>
      <a:dk2>
        <a:srgbClr val="014947"/>
      </a:dk2>
      <a:lt2>
        <a:srgbClr val="007CA4"/>
      </a:lt2>
      <a:accent1>
        <a:srgbClr val="FFCF00"/>
      </a:accent1>
      <a:accent2>
        <a:srgbClr val="006838"/>
      </a:accent2>
      <a:accent3>
        <a:srgbClr val="009344"/>
      </a:accent3>
      <a:accent4>
        <a:srgbClr val="913732"/>
      </a:accent4>
      <a:accent5>
        <a:srgbClr val="E16D22"/>
      </a:accent5>
      <a:accent6>
        <a:srgbClr val="005B82"/>
      </a:accent6>
      <a:hlink>
        <a:srgbClr val="4D4F53"/>
      </a:hlink>
      <a:folHlink>
        <a:srgbClr val="76B140"/>
      </a:folHlink>
    </a:clrScheme>
    <a:fontScheme name="Ravenswood Gold">
      <a:majorFont>
        <a:latin typeface="Copperplate Gothic Bold"/>
        <a:ea typeface=""/>
        <a:cs typeface=""/>
      </a:majorFont>
      <a:minorFont>
        <a:latin typeface="News Gothic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avenswood Gold_Widescreen Template_V1.0" id="{3AE0CDB7-E84B-C04B-AEDD-4D0E0057DBD1}" vid="{18318F35-1E41-964E-B834-764AEFF18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Ravenswood Gold_Widescreen Template_V1.0</Template>
  <TotalTime>1</TotalTime>
  <Words>1677</Words>
  <Application>Microsoft Office PowerPoint</Application>
  <PresentationFormat>Widescreen</PresentationFormat>
  <Paragraphs>261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Copperplate Gothic Bold</vt:lpstr>
      <vt:lpstr>News Gothic MT</vt:lpstr>
      <vt:lpstr>System Font Regular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Pix Appeal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Alisa Wilkinson</dc:creator>
  <cp:keywords/>
  <dc:description/>
  <cp:lastModifiedBy>Ross Garling</cp:lastModifiedBy>
  <cp:revision>2</cp:revision>
  <cp:lastPrinted>2014-10-08T05:46:03Z</cp:lastPrinted>
  <dcterms:created xsi:type="dcterms:W3CDTF">2020-06-16T08:06:41Z</dcterms:created>
  <dcterms:modified xsi:type="dcterms:W3CDTF">2021-03-17T12:04:25Z</dcterms:modified>
  <cp:category/>
</cp:coreProperties>
</file>