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6" r:id="rId2"/>
    <p:sldId id="266" r:id="rId3"/>
    <p:sldId id="28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EA353-DEB5-4FC2-885C-7EE02A206FA2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86449-F649-4AC4-9022-CA313ED3B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45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EB7CC-AF45-46AB-8334-C8634B4B9FA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21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A11C-D214-8D7C-B5E3-25906391F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4D939-DD11-ABFC-2DE6-E07C612FC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CFDB-40C5-1BCF-07AD-5CCCED4E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49C36-FCDC-3239-EDDA-19D66B60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0200E-133C-6B2C-423F-5AA18408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38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DF0B-ED6D-A298-D657-25B19908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4B1A3-F031-2D07-B901-B2609E0C1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5E73-1046-12D9-2596-BF081858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F738-9FF5-2107-03D4-FD151BFE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7851C-715F-DF5D-F8BC-B425529E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55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A873E-F99C-727D-E223-05C6BEF66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4371E-3FDA-2ABB-CE1D-108472AB3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934D4-1FC2-89A8-38A3-001B96C8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827E9-B838-4D86-76DB-B78FE0C2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1054E-D0CC-A478-EC68-7684A8BF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95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15AD9-6542-C53A-209B-869C110CF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52" y="0"/>
            <a:ext cx="10283008" cy="6858000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" y="0"/>
            <a:ext cx="1218605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354" y="2143125"/>
            <a:ext cx="4551918" cy="1233510"/>
          </a:xfrm>
        </p:spPr>
        <p:txBody>
          <a:bodyPr vert="horz"/>
          <a:lstStyle>
            <a:lvl1pPr algn="l">
              <a:defRPr lang="en-AU" sz="4006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4354" y="3429000"/>
            <a:ext cx="4016398" cy="642938"/>
          </a:xfrm>
          <a:noFill/>
        </p:spPr>
        <p:txBody>
          <a:bodyPr lIns="0" tIns="0" rIns="0" bIns="0">
            <a:normAutofit/>
          </a:bodyPr>
          <a:lstStyle>
            <a:lvl1pPr algn="l">
              <a:defRPr sz="3092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61684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82FB42-C9FF-4D42-8D08-BB191CB41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" y="1"/>
            <a:ext cx="12186048" cy="685799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DE95AEE-FCE9-7342-A7D9-9EC26E85D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354" y="696516"/>
            <a:ext cx="4766126" cy="4822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11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E7725AA-D815-2840-8BA0-2C8B2B8BC3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4355" y="2089547"/>
            <a:ext cx="10603291" cy="3911203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108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9A92F6-3AC0-6348-AB67-29F18596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4621" y="291094"/>
            <a:ext cx="1071040" cy="350873"/>
          </a:xfrm>
        </p:spPr>
        <p:txBody>
          <a:bodyPr lIns="90000">
            <a:noAutofit/>
          </a:bodyPr>
          <a:lstStyle>
            <a:lvl1pPr>
              <a:lnSpc>
                <a:spcPts val="1080"/>
              </a:lnSpc>
              <a:defRPr sz="1054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BE55FC-12A8-4E64-9ED0-888CABD8DB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4354" y="1318665"/>
            <a:ext cx="3266671" cy="37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108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</p:spTree>
    <p:extLst>
      <p:ext uri="{BB962C8B-B14F-4D97-AF65-F5344CB8AC3E}">
        <p14:creationId xmlns:p14="http://schemas.microsoft.com/office/powerpoint/2010/main" val="65078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4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page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in orange uniforms&#10;&#10;AI-generated content may be incorrect.">
            <a:extLst>
              <a:ext uri="{FF2B5EF4-FFF2-40B4-BE49-F238E27FC236}">
                <a16:creationId xmlns:a16="http://schemas.microsoft.com/office/drawing/2014/main" id="{86A0E2F6-BCAE-1B13-8171-B88F7845C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-2103" r="40610" b="2103"/>
          <a:stretch/>
        </p:blipFill>
        <p:spPr>
          <a:xfrm>
            <a:off x="6748160" y="-148239"/>
            <a:ext cx="6285795" cy="700623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4354" y="1607344"/>
            <a:ext cx="3266671" cy="375047"/>
          </a:xfrm>
        </p:spPr>
        <p:txBody>
          <a:bodyPr lIns="0" tIns="0" rIns="0" bIns="0">
            <a:noAutofit/>
          </a:bodyPr>
          <a:lstStyle>
            <a:lvl1pPr>
              <a:defRPr sz="2249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354" y="2089547"/>
            <a:ext cx="5194542" cy="2769989"/>
          </a:xfrm>
        </p:spPr>
        <p:txBody>
          <a:bodyPr vert="horz" numCol="1" spcCol="432000"/>
          <a:lstStyle>
            <a:lvl1pPr algn="l">
              <a:spcBef>
                <a:spcPts val="0"/>
              </a:spcBef>
              <a:spcAft>
                <a:spcPts val="1054"/>
              </a:spcAft>
              <a:defRPr lang="en-AU" sz="2249" b="0" i="0" smtClean="0">
                <a:effectLst/>
              </a:defRPr>
            </a:lvl1pPr>
          </a:lstStyle>
          <a:p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Endi de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quia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il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 dirty="0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354" y="696516"/>
            <a:ext cx="4766126" cy="482203"/>
          </a:xfrm>
        </p:spPr>
        <p:txBody>
          <a:bodyPr lIns="0" tIns="0" rIns="0" bIns="0">
            <a:noAutofit/>
          </a:bodyPr>
          <a:lstStyle>
            <a:lvl1pPr>
              <a:defRPr sz="3022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04" y="1"/>
            <a:ext cx="121860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6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9D9A-5051-382B-ABB7-C2EC8CA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E292-1D6E-FE25-19FF-7090CD343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1C263-7B48-1C3F-7223-8B135C07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B42B-170E-5B00-028E-4D32D78B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C44EA-7E3E-847E-B309-6A1825C6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27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F098-4813-4083-2262-16E9F53D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94286-4274-965B-2E6D-A05CB66A9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5097C-869A-35D9-30A2-EE155073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97A2D-92FD-A5AC-DF28-A4E69C4F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F885C-0638-946F-0DEB-DD6F4945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1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C249-0531-3736-2F5C-30AB1C2B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828C-4D61-59F3-2CC6-6969E6FFC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31909-3EFD-59DD-46DE-56258E344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92D18-06ED-D50A-04A1-44B41880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E7DC2-19BE-6079-0A8E-EE9CF3CF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54550-B8F3-1088-61EF-CEAFA8DB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77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4FEC-C505-D9B2-34C7-88BB78A4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26B31-387F-7813-79C5-374B2037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5406B-729B-F5AB-C1CB-76693ADE0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7389F-DB43-4434-C410-1866E598F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73D83-6CD1-A612-53E3-7153D3E4D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7B649-D0C5-BDF2-7998-315DC738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2F4C2-2B4A-E026-EE48-570E04C0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D8C87-9EEF-E1E0-A3E1-5686FFEE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041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8543-8A0B-5D9C-9A0D-F1551298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D29B9-6D9C-1FA1-F6E6-FF0BA7F7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89E75-D24E-5652-CE1F-12BCA5D8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E4F8-38B1-F037-1620-B7BF3756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57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76084-1EFA-8523-0514-B97D1FF4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2C0CD-E161-5F6F-3359-D49757C6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8ED50-2F31-5DD9-4FE2-306E8BFB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93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4FF-12AB-BA0B-82B6-82C2AD80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91F15-520B-EEB4-AF1C-5F5B4C4F7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AB698-7370-3C52-80DB-CF9CBE47A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88CB-ED4B-7AB5-7432-BC84941D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B3A3B-D8AC-F715-3DFF-25191534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3501-682E-4302-29C9-790BA653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68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0104-2F99-1997-2130-C4741800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185D4-AAE4-6874-A03D-900B777A3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E17EB-AA49-CC01-C411-A2FAFC1A0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71698-E2E8-BE79-8B5D-5BC919EB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20116-224F-02EB-B1F1-4C78AB86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FB7F7-EAE0-6FE0-431C-05ED10A3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15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8CA1B-317D-5AAC-7CB2-96F0C558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4BEB3-8DB5-DE4E-0421-B7DD39A87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50C73-5D69-7021-2EBB-024794E99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17C2CD-D4F6-4F60-A604-5C9484D16EC0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95D54-8EA8-EC26-490C-D1C64A24C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885F5-2289-3BFF-FD93-A56B3992F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091BA3-6924-4212-8DE3-5E87A584B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7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E9543-5236-5E12-7129-056EC07F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51" y="1868342"/>
            <a:ext cx="4551918" cy="1232908"/>
          </a:xfrm>
        </p:spPr>
        <p:txBody>
          <a:bodyPr>
            <a:normAutofit fontScale="90000"/>
          </a:bodyPr>
          <a:lstStyle/>
          <a:p>
            <a:r>
              <a:rPr lang="en-AU" sz="3865"/>
              <a:t>Advance your career with AusIMM</a:t>
            </a:r>
            <a:endParaRPr lang="en-AU" sz="3865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549C-0F99-DB00-8023-F7D0041F0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992" y="3316796"/>
            <a:ext cx="4662210" cy="775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390" dirty="0"/>
              <a:t>Join our global community of over 16,000 resources professionals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3B9B7A8-F0C2-60BA-75AF-4852438FB40C}"/>
              </a:ext>
            </a:extLst>
          </p:cNvPr>
          <p:cNvSpPr txBox="1">
            <a:spLocks/>
          </p:cNvSpPr>
          <p:nvPr/>
        </p:nvSpPr>
        <p:spPr>
          <a:xfrm>
            <a:off x="850775" y="4307570"/>
            <a:ext cx="4550643" cy="64262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1968" kern="0" dirty="0">
                <a:solidFill>
                  <a:schemeClr val="bg1"/>
                </a:solidFill>
              </a:rPr>
              <a:t>ausimm.com/membership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4962A4-51C6-D5E1-CB09-0A06DEE8FF0A}"/>
              </a:ext>
            </a:extLst>
          </p:cNvPr>
          <p:cNvSpPr/>
          <p:nvPr/>
        </p:nvSpPr>
        <p:spPr>
          <a:xfrm>
            <a:off x="702551" y="5642482"/>
            <a:ext cx="1531332" cy="530420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65"/>
          </a:p>
        </p:txBody>
      </p:sp>
      <p:pic>
        <p:nvPicPr>
          <p:cNvPr id="3" name="Picture 2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E4767BBF-E4FD-F907-828D-1C0F08589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5" y="4628882"/>
            <a:ext cx="1735523" cy="17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1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67DAF-669F-BB3F-C89B-73D42B0B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5EDC10C5-872D-92D0-2276-340CCDE81CA6}"/>
              </a:ext>
            </a:extLst>
          </p:cNvPr>
          <p:cNvSpPr/>
          <p:nvPr/>
        </p:nvSpPr>
        <p:spPr>
          <a:xfrm rot="16200000">
            <a:off x="9660327" y="3954219"/>
            <a:ext cx="2759842" cy="2284114"/>
          </a:xfrm>
          <a:prstGeom prst="round2SameRect">
            <a:avLst>
              <a:gd name="adj1" fmla="val 7317"/>
              <a:gd name="adj2" fmla="val 0"/>
            </a:avLst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843"/>
              </a:spcBef>
              <a:spcAft>
                <a:spcPts val="422"/>
              </a:spcAft>
            </a:pPr>
            <a:endParaRPr lang="en-AU" sz="1687" b="1">
              <a:solidFill>
                <a:srgbClr val="00C1D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F72D3ED0-2D8D-116C-49A9-802F965C2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27" y="4366973"/>
            <a:ext cx="2082573" cy="21020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29656-09A9-D566-EA71-445028A6F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354" y="697849"/>
            <a:ext cx="7657933" cy="48196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ea typeface="Roboto Medium"/>
              </a:rPr>
              <a:t>A member grade for every career stage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FC4438-F325-A927-A5A1-3F84162A96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Membership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2860C-F8F7-795A-780B-FE78C7E4AD54}"/>
              </a:ext>
            </a:extLst>
          </p:cNvPr>
          <p:cNvSpPr txBox="1"/>
          <p:nvPr/>
        </p:nvSpPr>
        <p:spPr>
          <a:xfrm>
            <a:off x="10179214" y="3948951"/>
            <a:ext cx="1710629" cy="58625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1993"/>
              </a:lnSpc>
            </a:pPr>
            <a:r>
              <a:rPr lang="en-AU" sz="1406" b="1" ker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Scan for more information</a:t>
            </a:r>
          </a:p>
        </p:txBody>
      </p:sp>
      <p:pic>
        <p:nvPicPr>
          <p:cNvPr id="2" name="Picture 1" descr="A screenshot of a chat&#10;&#10;AI-generated content may be incorrect.">
            <a:extLst>
              <a:ext uri="{FF2B5EF4-FFF2-40B4-BE49-F238E27FC236}">
                <a16:creationId xmlns:a16="http://schemas.microsoft.com/office/drawing/2014/main" id="{FCE67D3C-39EC-09B0-3892-EA8A98C8D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8" r="4508"/>
          <a:stretch/>
        </p:blipFill>
        <p:spPr>
          <a:xfrm>
            <a:off x="567287" y="148423"/>
            <a:ext cx="7464162" cy="71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4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5800EF4-F98C-051F-7B05-D517A78F9651}"/>
              </a:ext>
            </a:extLst>
          </p:cNvPr>
          <p:cNvSpPr txBox="1">
            <a:spLocks/>
          </p:cNvSpPr>
          <p:nvPr/>
        </p:nvSpPr>
        <p:spPr>
          <a:xfrm>
            <a:off x="794354" y="697849"/>
            <a:ext cx="4766126" cy="481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22" kern="0"/>
              <a:t>Join our global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B1A2B-F144-4CC8-A97E-46F22227EE8B}"/>
              </a:ext>
            </a:extLst>
          </p:cNvPr>
          <p:cNvSpPr txBox="1"/>
          <p:nvPr/>
        </p:nvSpPr>
        <p:spPr>
          <a:xfrm>
            <a:off x="786871" y="2121294"/>
            <a:ext cx="5683993" cy="2941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825" indent="-200825">
              <a:spcBef>
                <a:spcPts val="422"/>
              </a:spcBef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n-AU" sz="1687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recognised with a global postnominal</a:t>
            </a:r>
          </a:p>
          <a:p>
            <a:pPr marL="200825" indent="-200825">
              <a:spcBef>
                <a:spcPts val="422"/>
              </a:spcBef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n-AU" sz="1687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Save on conferences, courses and more</a:t>
            </a:r>
          </a:p>
          <a:p>
            <a:pPr marL="200825" indent="-200825">
              <a:spcBef>
                <a:spcPts val="422"/>
              </a:spcBef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n-AU" sz="1687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Expand your network and build valuable industry connections</a:t>
            </a:r>
          </a:p>
          <a:p>
            <a:pPr marL="200825" indent="-200825">
              <a:spcBef>
                <a:spcPts val="422"/>
              </a:spcBef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n-AU" sz="1687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access to a vast library of 18,000+ items of technical content </a:t>
            </a:r>
          </a:p>
          <a:p>
            <a:pPr marL="200825" indent="-200825">
              <a:spcBef>
                <a:spcPts val="422"/>
              </a:spcBef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n-AU" sz="1687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Stay informed with regular industry news</a:t>
            </a:r>
          </a:p>
          <a:p>
            <a:pPr marL="200825" indent="-200825">
              <a:spcBef>
                <a:spcPts val="422"/>
              </a:spcBef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n-AU" sz="1687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involved in policy and advocacy initiatives to advance the sector</a:t>
            </a:r>
          </a:p>
        </p:txBody>
      </p:sp>
      <p:pic>
        <p:nvPicPr>
          <p:cNvPr id="9" name="Graphic 8" descr="Badge Tick1 with solid fill">
            <a:extLst>
              <a:ext uri="{FF2B5EF4-FFF2-40B4-BE49-F238E27FC236}">
                <a16:creationId xmlns:a16="http://schemas.microsoft.com/office/drawing/2014/main" id="{71458931-9F7C-B41C-2BB1-DDF83467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6725" y="5838839"/>
            <a:ext cx="642624" cy="64262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701A6C6-CF47-8A4D-5C5B-BA9D24B70255}"/>
              </a:ext>
            </a:extLst>
          </p:cNvPr>
          <p:cNvSpPr txBox="1">
            <a:spLocks/>
          </p:cNvSpPr>
          <p:nvPr/>
        </p:nvSpPr>
        <p:spPr>
          <a:xfrm>
            <a:off x="1429349" y="5972719"/>
            <a:ext cx="6319133" cy="374864"/>
          </a:xfrm>
          <a:prstGeom prst="rect">
            <a:avLst/>
          </a:prstGeom>
        </p:spPr>
        <p:txBody>
          <a:bodyPr vert="horz" lIns="64262" tIns="32131" rIns="64262" bIns="3213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30">
                <a:solidFill>
                  <a:srgbClr val="00A9C5"/>
                </a:solidFill>
              </a:rPr>
              <a:t>Get started at </a:t>
            </a:r>
            <a:r>
              <a:rPr lang="en-US" sz="2530">
                <a:solidFill>
                  <a:srgbClr val="003A5D"/>
                </a:solidFill>
              </a:rPr>
              <a:t>ausimm.com/membership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C912D8A-491E-EAEB-FF5D-8F07B74F2C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4354" y="1369427"/>
            <a:ext cx="6051373" cy="37486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Membership for every stage of your career</a:t>
            </a:r>
          </a:p>
        </p:txBody>
      </p:sp>
    </p:spTree>
    <p:extLst>
      <p:ext uri="{BB962C8B-B14F-4D97-AF65-F5344CB8AC3E}">
        <p14:creationId xmlns:p14="http://schemas.microsoft.com/office/powerpoint/2010/main" val="2581980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1535615E7434AAC254F6DD7A30C98" ma:contentTypeVersion="21" ma:contentTypeDescription="Create a new document." ma:contentTypeScope="" ma:versionID="2a87ba99a1cc8dbc35e8e35afae88970">
  <xsd:schema xmlns:xsd="http://www.w3.org/2001/XMLSchema" xmlns:xs="http://www.w3.org/2001/XMLSchema" xmlns:p="http://schemas.microsoft.com/office/2006/metadata/properties" xmlns:ns2="38a5fc2a-bb63-4eab-a28b-7f3f406ddde9" xmlns:ns3="deb2f356-6b86-42f2-8a50-b1ee50974720" targetNamespace="http://schemas.microsoft.com/office/2006/metadata/properties" ma:root="true" ma:fieldsID="aa6428bd781e1630f183a2937f6efcd5" ns2:_="" ns3:_="">
    <xsd:import namespace="38a5fc2a-bb63-4eab-a28b-7f3f406ddde9"/>
    <xsd:import namespace="deb2f356-6b86-42f2-8a50-b1ee50974720"/>
    <xsd:element name="properties">
      <xsd:complexType>
        <xsd:sequence>
          <xsd:element name="documentManagement">
            <xsd:complexType>
              <xsd:all>
                <xsd:element ref="ns2:c08828ddcf05457e9e72cbc413b4bf93" minOccurs="0"/>
                <xsd:element ref="ns2:TaxCatchAll" minOccurs="0"/>
                <xsd:element ref="ns2:NavigatorClassification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fc2a-bb63-4eab-a28b-7f3f406ddde9" elementFormDefault="qualified">
    <xsd:import namespace="http://schemas.microsoft.com/office/2006/documentManagement/types"/>
    <xsd:import namespace="http://schemas.microsoft.com/office/infopath/2007/PartnerControls"/>
    <xsd:element name="c08828ddcf05457e9e72cbc413b4bf93" ma:index="9" nillable="true" ma:taxonomy="true" ma:internalName="c08828ddcf05457e9e72cbc413b4bf93" ma:taxonomyFieldName="aiSiteType" ma:displayName="Team Type" ma:default="" ma:fieldId="{c08828dd-cf05-457e-9e72-cbc413b4bf93}" ma:sspId="42e1a715-23f6-4b5e-904c-e5597a7407e2" ma:termSetId="fd5cf4ef-16fb-4733-b4a2-487bc2a939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a0e1783-2a7b-4c61-84e7-24f87de2affc}" ma:internalName="TaxCatchAll" ma:showField="CatchAllData" ma:web="38a5fc2a-bb63-4eab-a28b-7f3f406ddd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vigatorClassification" ma:index="11" nillable="true" ma:displayName="Site Classification" ma:default="Functional" ma:hidden="true" ma:internalName="NavigatorClassification">
      <xsd:simpleType>
        <xsd:restriction base="dms:Text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2f356-6b86-42f2-8a50-b1ee50974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2e1a715-23f6-4b5e-904c-e5597a740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2f356-6b86-42f2-8a50-b1ee50974720">
      <Terms xmlns="http://schemas.microsoft.com/office/infopath/2007/PartnerControls"/>
    </lcf76f155ced4ddcb4097134ff3c332f>
    <TaxCatchAll xmlns="38a5fc2a-bb63-4eab-a28b-7f3f406ddde9" xsi:nil="true"/>
    <NavigatorClassification xmlns="38a5fc2a-bb63-4eab-a28b-7f3f406ddde9">Functional</NavigatorClassification>
    <c08828ddcf05457e9e72cbc413b4bf93 xmlns="38a5fc2a-bb63-4eab-a28b-7f3f406ddde9">
      <Terms xmlns="http://schemas.microsoft.com/office/infopath/2007/PartnerControls"/>
    </c08828ddcf05457e9e72cbc413b4bf93>
  </documentManagement>
</p:properties>
</file>

<file path=customXml/itemProps1.xml><?xml version="1.0" encoding="utf-8"?>
<ds:datastoreItem xmlns:ds="http://schemas.openxmlformats.org/officeDocument/2006/customXml" ds:itemID="{A4598BB9-C451-4DD7-9B86-9020D95216DC}"/>
</file>

<file path=customXml/itemProps2.xml><?xml version="1.0" encoding="utf-8"?>
<ds:datastoreItem xmlns:ds="http://schemas.openxmlformats.org/officeDocument/2006/customXml" ds:itemID="{DC117F38-C4A2-4A02-8FC9-BD888F662C23}"/>
</file>

<file path=customXml/itemProps3.xml><?xml version="1.0" encoding="utf-8"?>
<ds:datastoreItem xmlns:ds="http://schemas.openxmlformats.org/officeDocument/2006/customXml" ds:itemID="{80C3C3E4-B1BF-4BF4-A34F-239C740699E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</Words>
  <Application>Microsoft Office PowerPoint</Application>
  <PresentationFormat>Widescreen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Roboto</vt:lpstr>
      <vt:lpstr>Roboto Light</vt:lpstr>
      <vt:lpstr>Roboto Medium</vt:lpstr>
      <vt:lpstr>Office Theme</vt:lpstr>
      <vt:lpstr>Advance your career with AusIMM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Nemaric</dc:creator>
  <cp:lastModifiedBy>Nicola Nemaric</cp:lastModifiedBy>
  <cp:revision>1</cp:revision>
  <dcterms:created xsi:type="dcterms:W3CDTF">2026-02-17T01:08:34Z</dcterms:created>
  <dcterms:modified xsi:type="dcterms:W3CDTF">2026-02-17T01:10:17Z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0x010100A291535615E7434AAC254F6DD7A30C98</vt:lpwstr>
  </property>
</Properties>
</file>