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25" r:id="rId5"/>
  </p:sldMasterIdLst>
  <p:notesMasterIdLst>
    <p:notesMasterId r:id="rId20"/>
  </p:notesMasterIdLst>
  <p:handoutMasterIdLst>
    <p:handoutMasterId r:id="rId21"/>
  </p:handoutMasterIdLst>
  <p:sldIdLst>
    <p:sldId id="276" r:id="rId6"/>
    <p:sldId id="257" r:id="rId7"/>
    <p:sldId id="287" r:id="rId8"/>
    <p:sldId id="263" r:id="rId9"/>
    <p:sldId id="266" r:id="rId10"/>
    <p:sldId id="281" r:id="rId11"/>
    <p:sldId id="282" r:id="rId12"/>
    <p:sldId id="280" r:id="rId13"/>
    <p:sldId id="283" r:id="rId14"/>
    <p:sldId id="279" r:id="rId15"/>
    <p:sldId id="270" r:id="rId16"/>
    <p:sldId id="265" r:id="rId17"/>
    <p:sldId id="260" r:id="rId18"/>
    <p:sldId id="286" r:id="rId19"/>
  </p:sldIdLst>
  <p:sldSz cx="17348200" cy="9753600"/>
  <p:notesSz cx="173482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546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CDA2AD-D806-32BD-9BA4-49066C8BFC9A}" name="David Watson" initials="DW" userId="S::DWatson@ausimm.com.au::6fb45cd6-4ba8-41f6-8d2c-b900d861d5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D"/>
    <a:srgbClr val="00AAC3"/>
    <a:srgbClr val="FFFFFF"/>
    <a:srgbClr val="00C1D5"/>
    <a:srgbClr val="00A9C5"/>
    <a:srgbClr val="4CB3C9"/>
    <a:srgbClr val="4CA4CF"/>
    <a:srgbClr val="8C949B"/>
    <a:srgbClr val="330072"/>
    <a:srgbClr val="F23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54" y="522"/>
      </p:cViewPr>
      <p:guideLst>
        <p:guide orient="horz" pos="5184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72"/>
        <p:guide pos="54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Nemaric" userId="6c6767d3-c9f7-4d6b-b5be-f0a066d758ca" providerId="ADAL" clId="{1B98A4F4-58E7-4FB9-A0C4-28205959C586}"/>
    <pc:docChg chg="modSld">
      <pc:chgData name="Nicola Nemaric" userId="6c6767d3-c9f7-4d6b-b5be-f0a066d758ca" providerId="ADAL" clId="{1B98A4F4-58E7-4FB9-A0C4-28205959C586}" dt="2026-02-17T01:08:09.305" v="1" actId="20577"/>
      <pc:docMkLst>
        <pc:docMk/>
      </pc:docMkLst>
      <pc:sldChg chg="modSp mod">
        <pc:chgData name="Nicola Nemaric" userId="6c6767d3-c9f7-4d6b-b5be-f0a066d758ca" providerId="ADAL" clId="{1B98A4F4-58E7-4FB9-A0C4-28205959C586}" dt="2026-02-17T01:08:09.305" v="1" actId="20577"/>
        <pc:sldMkLst>
          <pc:docMk/>
          <pc:sldMk cId="3631890809" sldId="281"/>
        </pc:sldMkLst>
        <pc:spChg chg="mod">
          <ac:chgData name="Nicola Nemaric" userId="6c6767d3-c9f7-4d6b-b5be-f0a066d758ca" providerId="ADAL" clId="{1B98A4F4-58E7-4FB9-A0C4-28205959C586}" dt="2026-02-17T01:08:09.305" v="1" actId="20577"/>
          <ac:spMkLst>
            <pc:docMk/>
            <pc:sldMk cId="3631890809" sldId="281"/>
            <ac:spMk id="11" creationId="{45C115B2-3965-16A1-94C8-58770FBB2F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826625" y="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8F360-178E-8047-BC70-2270354B5A2C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826625" y="9264650"/>
            <a:ext cx="7516813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32CCF-7331-1D4E-9B69-E6F4C6387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6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26625" y="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CEF92-1A63-4054-A83A-35F275A4D52B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46750" y="1219200"/>
            <a:ext cx="585470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35138" y="4694238"/>
            <a:ext cx="138779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26625" y="9264650"/>
            <a:ext cx="75168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EB7CC-AF45-46AB-8334-C8634B4B9F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46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Founded in 1893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Operates under Royal Charter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than 15,000 members around the world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More than 20 local branches</a:t>
            </a:r>
            <a:endParaRPr lang="en-US" sz="11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EB7CC-AF45-46AB-8334-C8634B4B9FA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41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EB7CC-AF45-46AB-8334-C8634B4B9FA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90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EB7CC-AF45-46AB-8334-C8634B4B9FA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21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5" y="1"/>
            <a:ext cx="13664069" cy="97535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4100" y="3048000"/>
            <a:ext cx="6477000" cy="1447800"/>
          </a:xfrm>
          <a:prstGeom prst="rect">
            <a:avLst/>
          </a:prstGeom>
        </p:spPr>
        <p:txBody>
          <a:bodyPr vert="horz"/>
          <a:lstStyle>
            <a:lvl1pPr algn="l">
              <a:defRPr lang="en-AU" sz="44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641900"/>
            <a:ext cx="5715000" cy="1905000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l">
              <a:defRPr sz="35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</a:t>
            </a:r>
            <a:br>
              <a:rPr lang="en-AU" kern="0">
                <a:solidFill>
                  <a:srgbClr val="00A9C5"/>
                </a:solidFill>
              </a:rPr>
            </a:br>
            <a:r>
              <a:rPr lang="en-AU" kern="0">
                <a:solidFill>
                  <a:srgbClr val="00A9C5"/>
                </a:solidFill>
              </a:rPr>
              <a:t>can overflow here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A6CE1F1-E995-7049-81A5-452E597DE69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054100" y="8280000"/>
            <a:ext cx="5715000" cy="531675"/>
          </a:xfrm>
        </p:spPr>
        <p:txBody>
          <a:bodyPr>
            <a:normAutofit/>
          </a:bodyPr>
          <a:lstStyle>
            <a:lvl1pPr>
              <a:defRPr sz="25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 err="1"/>
              <a:t>ausimm.com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B725C7C-3509-6C45-BB8F-D80E5BDE91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5600" y="1263600"/>
            <a:ext cx="3329900" cy="685800"/>
          </a:xfrm>
        </p:spPr>
        <p:txBody>
          <a:bodyPr>
            <a:noAutofit/>
          </a:bodyPr>
          <a:lstStyle>
            <a:lvl1pPr>
              <a:lnSpc>
                <a:spcPts val="2836"/>
              </a:lnSpc>
              <a:defRPr sz="278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F9B60-0300-D648-B62F-7AA2815E42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7700" y="-1588"/>
            <a:ext cx="10345738" cy="9755188"/>
          </a:xfrm>
        </p:spPr>
        <p:txBody>
          <a:bodyPr anchor="ctr" anchorCtr="0">
            <a:normAutofit/>
          </a:bodyPr>
          <a:lstStyle>
            <a:lvl1pPr algn="ctr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</a:t>
            </a:r>
            <a:br>
              <a:rPr lang="en-US"/>
            </a:br>
            <a:r>
              <a:rPr lang="en-US"/>
              <a:t>to insert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19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81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232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&amp; Ch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877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97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36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14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66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37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15AD9-6542-C53A-209B-869C110CF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85" y="0"/>
            <a:ext cx="14631864" cy="9753600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" y="0"/>
            <a:ext cx="17339733" cy="9753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048000"/>
            <a:ext cx="6477000" cy="1754326"/>
          </a:xfrm>
        </p:spPr>
        <p:txBody>
          <a:bodyPr vert="horz"/>
          <a:lstStyle>
            <a:lvl1pPr algn="l">
              <a:defRPr lang="en-AU" sz="5700" b="0" i="0" smtClean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>
                <a:effectLst/>
                <a:latin typeface="Roboto Light" pitchFamily="2" charset="0"/>
              </a:rPr>
              <a:t>Heading sits at top</a:t>
            </a:r>
            <a:br>
              <a:rPr lang="en-AU">
                <a:effectLst/>
                <a:latin typeface="Roboto Light" pitchFamily="2" charset="0"/>
              </a:rPr>
            </a:br>
            <a:r>
              <a:rPr lang="en-AU">
                <a:effectLst/>
                <a:latin typeface="Roboto Light" pitchFamily="2" charset="0"/>
              </a:rPr>
              <a:t>left aligned text</a:t>
            </a:r>
            <a:endParaRPr lang="en-AU">
              <a:solidFill>
                <a:srgbClr val="00A9C5"/>
              </a:solidFill>
              <a:effectLst/>
              <a:latin typeface="Roboto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3CFC100-1241-C245-AFA5-79997EDEC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300" y="4876800"/>
            <a:ext cx="5715000" cy="914400"/>
          </a:xfrm>
          <a:noFill/>
        </p:spPr>
        <p:txBody>
          <a:bodyPr lIns="0" tIns="0" rIns="0" bIns="0">
            <a:normAutofit/>
          </a:bodyPr>
          <a:lstStyle>
            <a:lvl1pPr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AU" kern="0">
                <a:solidFill>
                  <a:srgbClr val="00A9C5"/>
                </a:solidFill>
              </a:rPr>
              <a:t>Subheading text </a:t>
            </a:r>
          </a:p>
        </p:txBody>
      </p:sp>
    </p:spTree>
    <p:extLst>
      <p:ext uri="{BB962C8B-B14F-4D97-AF65-F5344CB8AC3E}">
        <p14:creationId xmlns:p14="http://schemas.microsoft.com/office/powerpoint/2010/main" val="197656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7339731" cy="97535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440253-5600-B941-91C3-76B8900AE7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867" y="3048000"/>
            <a:ext cx="9605433" cy="762000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GB"/>
              <a:t>Intro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E1E94EA-F311-B248-AD26-9A6FA64260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9867" y="4038600"/>
            <a:ext cx="10291233" cy="2471634"/>
          </a:xfrm>
        </p:spPr>
        <p:txBody>
          <a:bodyPr>
            <a:noAutofit/>
          </a:bodyPr>
          <a:lstStyle>
            <a:lvl1pPr>
              <a:defRPr sz="3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en-AU">
                <a:effectLst/>
                <a:latin typeface="Roboto Light" panose="02000000000000000000" pitchFamily="2" charset="0"/>
              </a:rPr>
              <a:t>Introduction </a:t>
            </a:r>
            <a:r>
              <a:rPr lang="en-AU" err="1">
                <a:effectLst/>
                <a:latin typeface="Roboto Light" panose="02000000000000000000" pitchFamily="2" charset="0"/>
              </a:rPr>
              <a:t>ccus</a:t>
            </a:r>
            <a:r>
              <a:rPr lang="en-AU">
                <a:effectLst/>
                <a:latin typeface="Roboto Light" panose="02000000000000000000" pitchFamily="2" charset="0"/>
              </a:rPr>
              <a:t> moles et </a:t>
            </a:r>
            <a:r>
              <a:rPr lang="en-AU" err="1">
                <a:effectLst/>
                <a:latin typeface="Roboto Light" panose="02000000000000000000" pitchFamily="2" charset="0"/>
              </a:rPr>
              <a:t>explab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ipiditiaset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aspeles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eraerit</a:t>
            </a:r>
            <a:r>
              <a:rPr lang="en-AU">
                <a:effectLst/>
                <a:latin typeface="Roboto Light" panose="02000000000000000000" pitchFamily="2" charset="0"/>
              </a:rPr>
              <a:t>, </a:t>
            </a:r>
            <a:r>
              <a:rPr lang="en-AU" err="1">
                <a:effectLst/>
                <a:latin typeface="Roboto Light" panose="02000000000000000000" pitchFamily="2" charset="0"/>
              </a:rPr>
              <a:t>sandis</a:t>
            </a:r>
            <a:r>
              <a:rPr lang="en-AU">
                <a:effectLst/>
                <a:latin typeface="Roboto Light" panose="02000000000000000000" pitchFamily="2" charset="0"/>
              </a:rPr>
              <a:t> et </a:t>
            </a:r>
            <a:r>
              <a:rPr lang="en-AU" err="1">
                <a:effectLst/>
                <a:latin typeface="Roboto Light" panose="02000000000000000000" pitchFamily="2" charset="0"/>
              </a:rPr>
              <a:t>isitate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lictiatetus</a:t>
            </a:r>
            <a:r>
              <a:rPr lang="en-AU">
                <a:effectLst/>
                <a:latin typeface="Roboto Light" panose="02000000000000000000" pitchFamily="2" charset="0"/>
              </a:rPr>
              <a:t>.</a:t>
            </a:r>
            <a:br>
              <a:rPr lang="en-AU">
                <a:effectLst/>
                <a:latin typeface="Roboto Light" panose="02000000000000000000" pitchFamily="2" charset="0"/>
              </a:rPr>
            </a:br>
            <a:r>
              <a:rPr lang="en-AU" err="1">
                <a:effectLst/>
                <a:latin typeface="Roboto Light" panose="02000000000000000000" pitchFamily="2" charset="0"/>
              </a:rPr>
              <a:t>Ipid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mo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volupic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illandu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ciusani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incto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dolorest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doluptis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cume</a:t>
            </a:r>
            <a:r>
              <a:rPr lang="en-AU">
                <a:effectLst/>
                <a:latin typeface="Roboto Light" panose="02000000000000000000" pitchFamily="2" charset="0"/>
              </a:rPr>
              <a:t> </a:t>
            </a:r>
            <a:r>
              <a:rPr lang="en-AU" err="1">
                <a:effectLst/>
                <a:latin typeface="Roboto Light" panose="02000000000000000000" pitchFamily="2" charset="0"/>
              </a:rPr>
              <a:t>pr</a:t>
            </a:r>
            <a:endParaRPr lang="en-AU">
              <a:effectLst/>
              <a:latin typeface="Roboto Light" panose="02000000000000000000" pitchFamily="2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4142EB7-639E-C24E-87F0-CB7FB33E5B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5600" y="1263600"/>
            <a:ext cx="3329900" cy="685800"/>
          </a:xfrm>
        </p:spPr>
        <p:txBody>
          <a:bodyPr>
            <a:noAutofit/>
          </a:bodyPr>
          <a:lstStyle>
            <a:lvl1pPr>
              <a:lnSpc>
                <a:spcPts val="2836"/>
              </a:lnSpc>
              <a:defRPr sz="278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</p:spTree>
    <p:extLst>
      <p:ext uri="{BB962C8B-B14F-4D97-AF65-F5344CB8AC3E}">
        <p14:creationId xmlns:p14="http://schemas.microsoft.com/office/powerpoint/2010/main" val="298948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 page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in orange uniforms&#10;&#10;AI-generated content may be incorrect.">
            <a:extLst>
              <a:ext uri="{FF2B5EF4-FFF2-40B4-BE49-F238E27FC236}">
                <a16:creationId xmlns:a16="http://schemas.microsoft.com/office/drawing/2014/main" id="{86A0E2F6-BCAE-1B13-8171-B88F7845C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-2103" r="40610" b="2103"/>
          <a:stretch/>
        </p:blipFill>
        <p:spPr>
          <a:xfrm>
            <a:off x="9602068" y="-210829"/>
            <a:ext cx="8944163" cy="996442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070333-C549-F341-BFC0-7149D1A10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286000"/>
            <a:ext cx="4648200" cy="533400"/>
          </a:xfrm>
        </p:spPr>
        <p:txBody>
          <a:bodyPr lIns="0" tIns="0" rIns="0" bIns="0">
            <a:noAutofit/>
          </a:bodyPr>
          <a:lstStyle>
            <a:lvl1pPr>
              <a:defRPr sz="32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2971800"/>
            <a:ext cx="7391400" cy="3939540"/>
          </a:xfrm>
        </p:spPr>
        <p:txBody>
          <a:bodyPr vert="horz" numCol="1" spcCol="432000"/>
          <a:lstStyle>
            <a:lvl1pPr algn="l">
              <a:spcBef>
                <a:spcPts val="0"/>
              </a:spcBef>
              <a:spcAft>
                <a:spcPts val="1500"/>
              </a:spcAft>
              <a:defRPr lang="en-AU" sz="3200" b="0" i="0" smtClean="0">
                <a:effectLst/>
              </a:defRPr>
            </a:lvl1pPr>
          </a:lstStyle>
          <a:p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Endi de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nullese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dipsant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que most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laut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quia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eicident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et,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sedite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et vel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imincto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conet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q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voloria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solupturt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fuga</a:t>
            </a:r>
            <a: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dirty="0" err="1">
                <a:solidFill>
                  <a:srgbClr val="0B3C5C"/>
                </a:solidFill>
                <a:effectLst/>
                <a:latin typeface="Roboto" pitchFamily="2" charset="0"/>
              </a:rPr>
              <a:t>andae</a:t>
            </a:r>
            <a:br>
              <a:rPr lang="en-AU" b="1" dirty="0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Xercient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latiossi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dipsanderum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vendita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sincit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et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quis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eum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serion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.</a:t>
            </a:r>
            <a:b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il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 dirty="0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dirty="0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endParaRPr lang="en-AU" dirty="0">
              <a:solidFill>
                <a:srgbClr val="0B3C5C"/>
              </a:solidFill>
              <a:effectLst/>
              <a:latin typeface="Roboto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019" y="2"/>
            <a:ext cx="17339731" cy="9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04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F6F8-7E4F-40F9-8C62-4472EA63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25" y="1597025"/>
            <a:ext cx="1301115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2B8C2-CF91-4422-90C3-165D70D41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8525" y="5122863"/>
            <a:ext cx="1301115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1899-51DC-4163-9380-3B2F685E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AA98C-135C-4969-83F9-D99EAE82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21866-10DF-4382-B639-69106E9E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43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D603-BBB4-45AC-8768-2BD021CD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C588F-ADD8-4C8A-9912-CF9D6F766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B9A3B-914E-465C-B057-E05BADE3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908CC-BBA0-47D8-BCCD-85A4B163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AB96B-C5CC-44C6-AD7E-31271BB0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0427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7C59-D533-46C0-8B32-97938CBE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275" y="2432050"/>
            <a:ext cx="14962188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EDED5-35CF-4AAE-91FF-F457DF019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275" y="6527800"/>
            <a:ext cx="14962188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E6A0-218A-45D2-8144-6A36FF92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03DEC-2801-4942-AB46-B7D633F5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21DC6-0692-4090-82D9-41170125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098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099E-C022-4906-85E6-4455DFC0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8A59-9D6A-4817-ACDB-D4B552AAF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213" y="2597150"/>
            <a:ext cx="7405687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8FE44-C71D-421B-94D6-D50E5DAE3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50300" y="2597150"/>
            <a:ext cx="7405688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012EF-EC22-4C91-B410-C2F2BACD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7D40E-9CAC-4851-B7B1-2FEE806C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362F9-012A-46C4-B4B8-6719395C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410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04EE-D997-4595-B43D-83B92821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88" y="519113"/>
            <a:ext cx="14962187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A312E-B5F7-4B2A-9FA8-83F4D7E5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5388" y="2390775"/>
            <a:ext cx="733901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0E4DD-4543-463C-AE91-D6AE598C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388" y="3562350"/>
            <a:ext cx="733901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973A6-A6BB-46DE-B511-6EB70CE9D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2050" y="2390775"/>
            <a:ext cx="737552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5849C-B9D7-4182-9DBE-FCA90CE09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2050" y="3562350"/>
            <a:ext cx="737552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D2BFE-1B1A-4D9A-8697-44C7BE6A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46BF9-5033-41F0-B9D5-3DD6278D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2B6871-58AE-44E5-A790-975D93A2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703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E6BC-72AD-47F7-BA40-644731F1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32779-0063-4DE3-8F69-5F8A5A04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B2FC5-FDA1-47CF-B138-E4EE90AD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7B742-49AD-4754-9991-D6F94EF8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821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E300E-D7E7-4600-AA23-F43D9D10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82DC2-3C15-4A6F-836F-401FA094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1D6C1-7EBD-4A22-9A06-8514CB35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375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0FD3-9CD7-48E4-A169-928514CC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88" y="650875"/>
            <a:ext cx="5594350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319F8-DBD3-4F3C-80E4-F1A0DC8E6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525" y="1404938"/>
            <a:ext cx="8782050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598CD-B18A-4A7A-84F7-EF0CCE1DD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5388" y="2925763"/>
            <a:ext cx="5594350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113AC-E657-413D-A008-F8F954E6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D32F2-604E-42AE-B7D3-F752DF7A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A301C-9F4D-46FC-BA4C-3FFBCFA6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699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CF2D-9D1E-48BB-A6EB-20CF00EA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388" y="650875"/>
            <a:ext cx="5594350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D8588-F1F0-424A-B0A6-72269D3E8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75525" y="1404938"/>
            <a:ext cx="8782050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95733-ABD9-45F2-A14F-465DA1174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5388" y="2925763"/>
            <a:ext cx="5594350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F8FC7-D695-4EAA-B92C-419E273A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77D5B-E6DA-4FB3-B55E-4D4F37AD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D6FA0-A5C3-4F28-8B9D-4F7B74E16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52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82FB42-C9FF-4D42-8D08-BB191CB41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9" y="2"/>
            <a:ext cx="17339731" cy="9753598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DE95AEE-FCE9-7342-A7D9-9EC26E85D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E7725AA-D815-2840-8BA0-2C8B2B8BC3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30300" y="2971800"/>
            <a:ext cx="15087600" cy="5562600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9A92F6-3AC0-6348-AB67-29F18596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7200" y="414000"/>
            <a:ext cx="1524000" cy="499019"/>
          </a:xfrm>
        </p:spPr>
        <p:txBody>
          <a:bodyPr lIns="90000">
            <a:noAutofit/>
          </a:bodyPr>
          <a:lstStyle>
            <a:lvl1pPr>
              <a:lnSpc>
                <a:spcPts val="1536"/>
              </a:lnSpc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BE55FC-12A8-4E64-9ED0-888CABD8DB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875435"/>
            <a:ext cx="4648200" cy="533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</p:spTree>
    <p:extLst>
      <p:ext uri="{BB962C8B-B14F-4D97-AF65-F5344CB8AC3E}">
        <p14:creationId xmlns:p14="http://schemas.microsoft.com/office/powerpoint/2010/main" val="229966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46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99135-2CAC-4838-8C3F-731A4C73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E31E9-C979-4A56-A455-21A3E4895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3754D-A66B-45BB-9AAE-A91187E5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F816-0309-45D0-942F-1C4145AC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93A77-495E-4678-B72A-5F995508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38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55359-AEF1-4E9B-A960-3C755597E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415838" y="519113"/>
            <a:ext cx="3740150" cy="8266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B41DF-F2E4-4137-889B-0D31355B3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2213" y="519113"/>
            <a:ext cx="11071225" cy="8266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02208-EE9F-4635-AF47-D172A841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C31C5-E3C6-403B-8AB7-246D49CF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F8048-4C7B-4709-814D-C0B9C4E7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306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82FB42-C9FF-4D42-8D08-BB191CB41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9" y="2"/>
            <a:ext cx="17339731" cy="9753598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DE95AEE-FCE9-7342-A7D9-9EC26E85D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E7725AA-D815-2840-8BA0-2C8B2B8BC3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30300" y="2971800"/>
            <a:ext cx="15087600" cy="5562600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9A92F6-3AC0-6348-AB67-29F18596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7200" y="414000"/>
            <a:ext cx="1524000" cy="499019"/>
          </a:xfrm>
        </p:spPr>
        <p:txBody>
          <a:bodyPr lIns="90000">
            <a:noAutofit/>
          </a:bodyPr>
          <a:lstStyle>
            <a:lvl1pPr>
              <a:lnSpc>
                <a:spcPts val="1536"/>
              </a:lnSpc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BE55FC-12A8-4E64-9ED0-888CABD8DB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875435"/>
            <a:ext cx="4648200" cy="533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</p:spTree>
    <p:extLst>
      <p:ext uri="{BB962C8B-B14F-4D97-AF65-F5344CB8AC3E}">
        <p14:creationId xmlns:p14="http://schemas.microsoft.com/office/powerpoint/2010/main" val="3194295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46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 page 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0ECF2A58-2B34-4593-8BA3-A02349D18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8165" y="0"/>
            <a:ext cx="8310035" cy="97536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070333-C549-F341-BFC0-7149D1A10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2286000"/>
            <a:ext cx="4648200" cy="533400"/>
          </a:xfrm>
        </p:spPr>
        <p:txBody>
          <a:bodyPr lIns="0" tIns="0" rIns="0" bIns="0">
            <a:noAutofit/>
          </a:bodyPr>
          <a:lstStyle>
            <a:lvl1pPr>
              <a:defRPr sz="32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114020-FC36-1A46-BC96-FADB6E46B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3153251"/>
            <a:ext cx="7391400" cy="3447098"/>
          </a:xfrm>
        </p:spPr>
        <p:txBody>
          <a:bodyPr vert="horz" numCol="1" spcCol="432000"/>
          <a:lstStyle>
            <a:lvl1pPr algn="l">
              <a:spcBef>
                <a:spcPts val="0"/>
              </a:spcBef>
              <a:spcAft>
                <a:spcPts val="1500"/>
              </a:spcAft>
              <a:defRPr lang="en-AU" sz="2800" b="0" i="0" smtClean="0">
                <a:effectLst/>
              </a:defRPr>
            </a:lvl1pPr>
          </a:lstStyle>
          <a:p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Endi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de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nullese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dipsant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que most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laut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quia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eicident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et,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sedite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 vel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imincto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conet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voloria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solupturt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fuga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andae</a:t>
            </a:r>
            <a:b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Xercient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latiossi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dipsanderum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vendita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sincit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quis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serion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.</a:t>
            </a:r>
            <a:b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il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endParaRPr lang="en-AU">
              <a:solidFill>
                <a:srgbClr val="0B3C5C"/>
              </a:solidFill>
              <a:effectLst/>
              <a:latin typeface="Roboto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4373F-C1C9-BA46-9DE1-F6D8AFD2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609600"/>
            <a:ext cx="6781800" cy="685800"/>
          </a:xfrm>
        </p:spPr>
        <p:txBody>
          <a:bodyPr lIns="0" tIns="0" rIns="0" bIns="0">
            <a:noAutofit/>
          </a:bodyPr>
          <a:lstStyle>
            <a:lvl1pPr>
              <a:defRPr sz="5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042EE-FB39-144F-873F-A46881BFFF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39731" cy="975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82FB42-C9FF-4D42-8D08-BB191CB41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9" y="2"/>
            <a:ext cx="17339731" cy="9753598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DE95AEE-FCE9-7342-A7D9-9EC26E85D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DE7725AA-D815-2840-8BA0-2C8B2B8BC3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18268" y="2666998"/>
            <a:ext cx="7504331" cy="3160297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24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9A92F6-3AC0-6348-AB67-29F18596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7200" y="414000"/>
            <a:ext cx="1524000" cy="499019"/>
          </a:xfrm>
        </p:spPr>
        <p:txBody>
          <a:bodyPr lIns="90000">
            <a:noAutofit/>
          </a:bodyPr>
          <a:lstStyle>
            <a:lvl1pPr>
              <a:lnSpc>
                <a:spcPts val="1536"/>
              </a:lnSpc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4A0F83C-20A9-4B0E-A643-CA301468DD3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44849" y="2666998"/>
            <a:ext cx="7982646" cy="3160298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24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B5E58EF-81D4-4B9A-B702-7BB9061E56B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18267" y="6190247"/>
            <a:ext cx="7504331" cy="3106147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24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93162FA-6636-4355-A05B-DC03CA56D91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844849" y="6190247"/>
            <a:ext cx="7982649" cy="3106141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24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1BE72B8-1F5D-47A1-BA3E-7AB2635DF7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875435"/>
            <a:ext cx="4648200" cy="533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AB7CBC-8CC7-4A45-88A6-60D4A28E3E45}"/>
              </a:ext>
            </a:extLst>
          </p:cNvPr>
          <p:cNvCxnSpPr>
            <a:cxnSpLocks/>
          </p:cNvCxnSpPr>
          <p:nvPr userDrawn="1"/>
        </p:nvCxnSpPr>
        <p:spPr>
          <a:xfrm>
            <a:off x="1118267" y="6019800"/>
            <a:ext cx="15709228" cy="0"/>
          </a:xfrm>
          <a:prstGeom prst="line">
            <a:avLst/>
          </a:prstGeom>
          <a:ln w="53975">
            <a:solidFill>
              <a:srgbClr val="00A9C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F9D17E-2BC7-460D-AFE4-1714A4762175}"/>
              </a:ext>
            </a:extLst>
          </p:cNvPr>
          <p:cNvCxnSpPr>
            <a:cxnSpLocks/>
          </p:cNvCxnSpPr>
          <p:nvPr userDrawn="1"/>
        </p:nvCxnSpPr>
        <p:spPr>
          <a:xfrm flipV="1">
            <a:off x="8750300" y="2666998"/>
            <a:ext cx="0" cy="6629390"/>
          </a:xfrm>
          <a:prstGeom prst="line">
            <a:avLst/>
          </a:prstGeom>
          <a:ln w="53975">
            <a:solidFill>
              <a:srgbClr val="00A9C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95E96D84-1647-431E-AF45-3E7F3E36ADF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18267" y="3810003"/>
            <a:ext cx="3212432" cy="2017292"/>
          </a:xfrm>
        </p:spPr>
        <p:txBody>
          <a:bodyPr lIns="0" tIns="0" rIns="0" bIns="0">
            <a:normAutofit/>
          </a:bodyPr>
          <a:lstStyle>
            <a:lvl1pPr marL="0" indent="0">
              <a:buFont typeface="+mj-lt"/>
              <a:buNone/>
              <a:defRPr sz="2400" b="0">
                <a:solidFill>
                  <a:srgbClr val="003A5D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28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9" y="2"/>
            <a:ext cx="17339731" cy="9753598"/>
          </a:xfrm>
          <a:prstGeom prst="rect">
            <a:avLst/>
          </a:prstGeo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DE95AEE-FCE9-7342-A7D9-9EC26E85D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300" y="990600"/>
            <a:ext cx="6781800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0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Page heading sits top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9A92F6-3AC0-6348-AB67-29F18596F5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47200" y="414000"/>
            <a:ext cx="1524000" cy="499019"/>
          </a:xfrm>
        </p:spPr>
        <p:txBody>
          <a:bodyPr lIns="90000">
            <a:noAutofit/>
          </a:bodyPr>
          <a:lstStyle>
            <a:lvl1pPr>
              <a:lnSpc>
                <a:spcPts val="1536"/>
              </a:lnSpc>
              <a:defRPr sz="15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GB"/>
              <a:t>Membership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599731-1C55-7B44-ADC2-8189C2FEE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300" y="2971800"/>
            <a:ext cx="7391400" cy="5943600"/>
          </a:xfrm>
          <a:prstGeom prst="rect">
            <a:avLst/>
          </a:prstGeom>
        </p:spPr>
        <p:txBody>
          <a:bodyPr vert="horz" lIns="0" tIns="0" rIns="0" bIns="0" numCol="1" spcCol="432000"/>
          <a:lstStyle>
            <a:lvl1pPr algn="l">
              <a:spcBef>
                <a:spcPts val="0"/>
              </a:spcBef>
              <a:spcAft>
                <a:spcPts val="1500"/>
              </a:spcAft>
              <a:defRPr lang="en-AU" sz="3000" b="0" i="0" smtClean="0">
                <a:effectLst/>
              </a:defRPr>
            </a:lvl1pPr>
          </a:lstStyle>
          <a:p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Endi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de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nullese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dipsant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que most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laut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quia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eicident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et,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sedite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et vel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imincto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conet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q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voloria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solupturt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fuga</a:t>
            </a:r>
            <a: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b="1" err="1">
                <a:solidFill>
                  <a:srgbClr val="0B3C5C"/>
                </a:solidFill>
                <a:effectLst/>
                <a:latin typeface="Roboto" pitchFamily="2" charset="0"/>
              </a:rPr>
              <a:t>andae</a:t>
            </a:r>
            <a:br>
              <a:rPr lang="en-AU" b="1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Xercient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latiossi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dipsanderum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vendita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sincit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et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quis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eum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nonem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serion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susam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qui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aut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.</a:t>
            </a:r>
            <a:b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</a:b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Repellam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,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conse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il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milit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in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explabo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restiameni</a:t>
            </a:r>
            <a:r>
              <a:rPr lang="en-AU">
                <a:solidFill>
                  <a:srgbClr val="0B3C5C"/>
                </a:solidFill>
                <a:effectLst/>
                <a:latin typeface="Roboto" pitchFamily="2" charset="0"/>
              </a:rPr>
              <a:t> to et liberum </a:t>
            </a:r>
            <a:r>
              <a:rPr lang="en-AU" err="1">
                <a:solidFill>
                  <a:srgbClr val="0B3C5C"/>
                </a:solidFill>
                <a:effectLst/>
                <a:latin typeface="Roboto" pitchFamily="2" charset="0"/>
              </a:rPr>
              <a:t>aolent</a:t>
            </a:r>
            <a:endParaRPr lang="en-AU">
              <a:solidFill>
                <a:srgbClr val="0B3C5C"/>
              </a:solidFill>
              <a:effectLst/>
              <a:latin typeface="Roboto" pitchFamily="2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501B0F9-EAB0-C146-97D5-0C1B8481EC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83700" y="2438400"/>
            <a:ext cx="6934200" cy="6477000"/>
          </a:xfrm>
        </p:spPr>
        <p:txBody>
          <a:bodyPr anchor="ctr" anchorCtr="0">
            <a:normAutofit/>
          </a:bodyPr>
          <a:lstStyle>
            <a:lvl1pPr marL="0" indent="0" algn="ctr">
              <a:buFont typeface="+mj-lt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</a:t>
            </a:r>
            <a:br>
              <a:rPr lang="en-US"/>
            </a:br>
            <a:r>
              <a:rPr lang="en-US"/>
              <a:t>to insert graph / image / table</a:t>
            </a:r>
            <a:endParaRPr lang="en-GB"/>
          </a:p>
          <a:p>
            <a:pPr lvl="0"/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829680F-33BF-421A-8DD5-474A67372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300" y="1875435"/>
            <a:ext cx="4648200" cy="533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000" b="1" i="0">
                <a:solidFill>
                  <a:srgbClr val="00A9C5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Page subheading</a:t>
            </a:r>
          </a:p>
        </p:txBody>
      </p:sp>
    </p:spTree>
    <p:extLst>
      <p:ext uri="{BB962C8B-B14F-4D97-AF65-F5344CB8AC3E}">
        <p14:creationId xmlns:p14="http://schemas.microsoft.com/office/powerpoint/2010/main" val="278925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9381B8-4F01-6E48-AFC0-D585984EBF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7339729" cy="9753598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50C823-B738-4B40-8655-237902898E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0300" y="8565021"/>
            <a:ext cx="4648200" cy="3503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defTabSz="91440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00A9C5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err="1"/>
              <a:t>ausimm.com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27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11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77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8388" y="9070848"/>
            <a:ext cx="555142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410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294D-C32F-4986-A016-BA6B19DED81B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90704" y="9070848"/>
            <a:ext cx="399008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34B2F9-0E96-F340-A6FF-2934E280C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2" r:id="rId2"/>
    <p:sldLayoutId id="2147483720" r:id="rId3"/>
    <p:sldLayoutId id="2147483738" r:id="rId4"/>
    <p:sldLayoutId id="2147483724" r:id="rId5"/>
    <p:sldLayoutId id="2147483723" r:id="rId6"/>
    <p:sldLayoutId id="2147483690" r:id="rId7"/>
    <p:sldLayoutId id="2147483673" r:id="rId8"/>
    <p:sldLayoutId id="2147483675" r:id="rId9"/>
    <p:sldLayoutId id="2147483677" r:id="rId10"/>
    <p:sldLayoutId id="2147483674" r:id="rId11"/>
    <p:sldLayoutId id="2147483678" r:id="rId12"/>
    <p:sldLayoutId id="2147483679" r:id="rId13"/>
    <p:sldLayoutId id="2147483680" r:id="rId14"/>
    <p:sldLayoutId id="2147483718" r:id="rId15"/>
    <p:sldLayoutId id="2147483685" r:id="rId16"/>
    <p:sldLayoutId id="2147483682" r:id="rId17"/>
    <p:sldLayoutId id="2147483706" r:id="rId18"/>
    <p:sldLayoutId id="2147483739" r:id="rId19"/>
    <p:sldLayoutId id="2147483740" r:id="rId20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sz="3200" b="1">
          <a:latin typeface="Roboto" pitchFamily="2" charset="0"/>
          <a:ea typeface="Roboto" pitchFamily="2" charset="0"/>
          <a:cs typeface="Poppins-Semibold"/>
        </a:defRPr>
      </a:lvl1pPr>
      <a:lvl2pPr marL="457200">
        <a:defRPr sz="2800">
          <a:latin typeface="Roboto" pitchFamily="2" charset="0"/>
          <a:ea typeface="Roboto" pitchFamily="2" charset="0"/>
          <a:cs typeface="Poppins-Light"/>
        </a:defRPr>
      </a:lvl2pPr>
      <a:lvl3pPr marL="914400">
        <a:defRPr sz="2800">
          <a:latin typeface="Roboto" pitchFamily="2" charset="0"/>
          <a:ea typeface="Roboto" pitchFamily="2" charset="0"/>
          <a:cs typeface="Poppins-Light"/>
        </a:defRPr>
      </a:lvl3pPr>
      <a:lvl4pPr marL="1371600">
        <a:defRPr sz="2800">
          <a:latin typeface="Roboto" pitchFamily="2" charset="0"/>
          <a:ea typeface="Roboto" pitchFamily="2" charset="0"/>
          <a:cs typeface="Poppins-Light"/>
        </a:defRPr>
      </a:lvl4pPr>
      <a:lvl5pPr marL="1828800">
        <a:defRPr sz="2800">
          <a:latin typeface="Roboto" pitchFamily="2" charset="0"/>
          <a:ea typeface="Roboto" pitchFamily="2" charset="0"/>
          <a:cs typeface="Poppins-Light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B0196-6D97-40EC-8146-E34A9F62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13" y="519113"/>
            <a:ext cx="149637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C6DE-E34B-4388-907A-1828B23DD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213" y="2597150"/>
            <a:ext cx="149637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AAD70-4D7D-48A4-AFCA-BF229AD87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213" y="9040813"/>
            <a:ext cx="39036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9533F-BE8F-4200-949F-4CB792EC3AEE}" type="datetimeFigureOut">
              <a:rPr lang="en-AU" smtClean="0"/>
              <a:t>17/02/2026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AD79-F905-461A-9DB8-9FD2C29E3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6750" y="9040813"/>
            <a:ext cx="585470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C9CE5-A38B-4BFA-AB49-0DCFCBC9E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52325" y="9040813"/>
            <a:ext cx="39036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6AA9-F5C8-4D16-A66E-BFF7C1033C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593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41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E9543-5236-5E12-7129-056EC07F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71" y="2656114"/>
            <a:ext cx="6477000" cy="1754326"/>
          </a:xfrm>
        </p:spPr>
        <p:txBody>
          <a:bodyPr/>
          <a:lstStyle/>
          <a:p>
            <a:r>
              <a:rPr lang="en-AU" sz="5500"/>
              <a:t>Advance your career with AusIMM</a:t>
            </a:r>
            <a:endParaRPr lang="en-AU" sz="55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B549C-0F99-DB00-8023-F7D0041F0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1207" y="4717143"/>
            <a:ext cx="6633936" cy="1103086"/>
          </a:xfrm>
        </p:spPr>
        <p:txBody>
          <a:bodyPr>
            <a:noAutofit/>
          </a:bodyPr>
          <a:lstStyle/>
          <a:p>
            <a:r>
              <a:rPr lang="en-AU" sz="3400"/>
              <a:t>Join our global community of over 16,000 resources professionals</a:t>
            </a:r>
            <a:endParaRPr lang="en-AU" sz="3400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3B9B7A8-F0C2-60BA-75AF-4852438FB40C}"/>
              </a:ext>
            </a:extLst>
          </p:cNvPr>
          <p:cNvSpPr txBox="1">
            <a:spLocks/>
          </p:cNvSpPr>
          <p:nvPr/>
        </p:nvSpPr>
        <p:spPr>
          <a:xfrm>
            <a:off x="1210582" y="6126932"/>
            <a:ext cx="6475186" cy="9144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algn="l">
              <a:defRPr sz="4400" b="0" i="0">
                <a:solidFill>
                  <a:srgbClr val="00A9C5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kern="0" dirty="0">
                <a:solidFill>
                  <a:schemeClr val="bg1"/>
                </a:solidFill>
              </a:rPr>
              <a:t>ausimm.com/membership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4962A4-51C6-D5E1-CB09-0A06DEE8FF0A}"/>
              </a:ext>
            </a:extLst>
          </p:cNvPr>
          <p:cNvSpPr/>
          <p:nvPr/>
        </p:nvSpPr>
        <p:spPr>
          <a:xfrm>
            <a:off x="999671" y="8026400"/>
            <a:ext cx="2178958" cy="754743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E4767BBF-E4FD-F907-828D-1C0F08589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8" y="6584132"/>
            <a:ext cx="2469504" cy="24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1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5F054F-3E2C-A36A-9556-987925695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300" y="990600"/>
            <a:ext cx="9753600" cy="685800"/>
          </a:xfrm>
        </p:spPr>
        <p:txBody>
          <a:bodyPr/>
          <a:lstStyle/>
          <a:p>
            <a:r>
              <a:rPr lang="en-AU"/>
              <a:t>Get involved with one of our communities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BF0CA-6A63-ABF8-52C9-0E2A2F62E9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AE63A1-0367-D813-8780-D1028F561E34}"/>
              </a:ext>
            </a:extLst>
          </p:cNvPr>
          <p:cNvSpPr/>
          <p:nvPr/>
        </p:nvSpPr>
        <p:spPr>
          <a:xfrm>
            <a:off x="1120098" y="2667000"/>
            <a:ext cx="4267200" cy="243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Branches provide a wide range of events and activities for members and other mining professionals in regional and metropolitan areas.</a:t>
            </a:r>
            <a:endParaRPr lang="en-AU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E172B3C3-90A0-01F7-EAE5-8DD5106A6BEE}"/>
              </a:ext>
            </a:extLst>
          </p:cNvPr>
          <p:cNvSpPr/>
          <p:nvPr/>
        </p:nvSpPr>
        <p:spPr>
          <a:xfrm>
            <a:off x="1120098" y="2362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Branches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450BC9-A2DC-81AE-5CC9-83D1D1440155}"/>
              </a:ext>
            </a:extLst>
          </p:cNvPr>
          <p:cNvSpPr/>
          <p:nvPr/>
        </p:nvSpPr>
        <p:spPr>
          <a:xfrm>
            <a:off x="6073098" y="2667000"/>
            <a:ext cx="4267200" cy="243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Student Chapters offer future leaders the opportunity to engage and learn at our wide range of networking events and professional development sessions.</a:t>
            </a: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8AAB871B-772A-749E-51B3-85DF3AED58AE}"/>
              </a:ext>
            </a:extLst>
          </p:cNvPr>
          <p:cNvSpPr/>
          <p:nvPr/>
        </p:nvSpPr>
        <p:spPr>
          <a:xfrm>
            <a:off x="6073098" y="2362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Chapters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6447AA-B1FD-DA6E-1C0C-02D398C9BA2E}"/>
              </a:ext>
            </a:extLst>
          </p:cNvPr>
          <p:cNvSpPr/>
          <p:nvPr/>
        </p:nvSpPr>
        <p:spPr>
          <a:xfrm>
            <a:off x="11026098" y="2671372"/>
            <a:ext cx="4267200" cy="243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Networks provide opportunities to connect, contribute and learn from other industry professionals in the mining industry beyond the core disciplines.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2CC26590-212E-5431-0288-C669617D118A}"/>
              </a:ext>
            </a:extLst>
          </p:cNvPr>
          <p:cNvSpPr/>
          <p:nvPr/>
        </p:nvSpPr>
        <p:spPr>
          <a:xfrm>
            <a:off x="11026098" y="2362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657FFC-746D-53F7-C76C-9FFDAA85B504}"/>
              </a:ext>
            </a:extLst>
          </p:cNvPr>
          <p:cNvSpPr/>
          <p:nvPr/>
        </p:nvSpPr>
        <p:spPr>
          <a:xfrm>
            <a:off x="1125095" y="6096000"/>
            <a:ext cx="4267200" cy="243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Societies are comprised of members with expertise in a particular discipline or area of practice.</a:t>
            </a:r>
            <a:endParaRPr lang="en-AU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2CB781EA-5DC2-2B66-37AB-AEB325C9F56F}"/>
              </a:ext>
            </a:extLst>
          </p:cNvPr>
          <p:cNvSpPr/>
          <p:nvPr/>
        </p:nvSpPr>
        <p:spPr>
          <a:xfrm>
            <a:off x="1125095" y="5791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Societies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AA2810-43C3-3863-9AFB-38BFBF3CFF91}"/>
              </a:ext>
            </a:extLst>
          </p:cNvPr>
          <p:cNvSpPr/>
          <p:nvPr/>
        </p:nvSpPr>
        <p:spPr>
          <a:xfrm>
            <a:off x="6078095" y="6096000"/>
            <a:ext cx="4267200" cy="2438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International connects all mining industry professionals as part of our strong and expanding global community.</a:t>
            </a: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4951C367-AB16-2361-FDCC-6CF678713E60}"/>
              </a:ext>
            </a:extLst>
          </p:cNvPr>
          <p:cNvSpPr/>
          <p:nvPr/>
        </p:nvSpPr>
        <p:spPr>
          <a:xfrm>
            <a:off x="6078095" y="5791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E9FED44-72AA-FB3A-1E9E-B2357D9EF578}"/>
              </a:ext>
            </a:extLst>
          </p:cNvPr>
          <p:cNvSpPr/>
          <p:nvPr/>
        </p:nvSpPr>
        <p:spPr>
          <a:xfrm>
            <a:off x="11031095" y="6100372"/>
            <a:ext cx="4267200" cy="24340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 Committees include a diverse range of individuals representing the sector, focusing on special areas of interests.</a:t>
            </a:r>
          </a:p>
        </p:txBody>
      </p:sp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CBB4FFAE-6B0B-8887-4D3D-FA35520AC3EE}"/>
              </a:ext>
            </a:extLst>
          </p:cNvPr>
          <p:cNvSpPr/>
          <p:nvPr/>
        </p:nvSpPr>
        <p:spPr>
          <a:xfrm>
            <a:off x="11031095" y="5791200"/>
            <a:ext cx="42672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Committees</a:t>
            </a:r>
          </a:p>
        </p:txBody>
      </p:sp>
    </p:spTree>
    <p:extLst>
      <p:ext uri="{BB962C8B-B14F-4D97-AF65-F5344CB8AC3E}">
        <p14:creationId xmlns:p14="http://schemas.microsoft.com/office/powerpoint/2010/main" val="2835951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168" y="0"/>
            <a:ext cx="17343863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map of australia with orange dots&#10;&#10;AI-generated content may be incorrect.">
            <a:extLst>
              <a:ext uri="{FF2B5EF4-FFF2-40B4-BE49-F238E27FC236}">
                <a16:creationId xmlns:a16="http://schemas.microsoft.com/office/drawing/2014/main" id="{30B721E0-E307-0D8C-C558-269D847DD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5"/>
          <a:stretch>
            <a:fillRect/>
          </a:stretch>
        </p:blipFill>
        <p:spPr>
          <a:xfrm>
            <a:off x="20" y="1823"/>
            <a:ext cx="17348180" cy="97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85716-67FB-0270-C137-287C36AA7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08B8EB-62E5-B5B8-C8FA-A00067FD509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54100" y="2057400"/>
            <a:ext cx="89916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>
                <a:solidFill>
                  <a:srgbClr val="00A9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Here’s how to get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254DF-6F2A-CE9D-E8DA-3290CE6192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300" y="990600"/>
            <a:ext cx="10287000" cy="685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It’s easy to become an AusIMM member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4B0A1F-CCB8-FC8C-DF4E-2EC28412D8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Membership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C1B437-A4EC-3B26-310D-FD56965F78C4}"/>
              </a:ext>
            </a:extLst>
          </p:cNvPr>
          <p:cNvSpPr txBox="1">
            <a:spLocks/>
          </p:cNvSpPr>
          <p:nvPr/>
        </p:nvSpPr>
        <p:spPr>
          <a:xfrm>
            <a:off x="12122920" y="4769758"/>
            <a:ext cx="4859270" cy="2545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Set up your preferences to start receiving value.</a:t>
            </a:r>
          </a:p>
          <a:p>
            <a:endParaRPr lang="en-US" kern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16E1A3B-E9AB-FC87-8B32-802BB8880896}"/>
              </a:ext>
            </a:extLst>
          </p:cNvPr>
          <p:cNvSpPr txBox="1">
            <a:spLocks/>
          </p:cNvSpPr>
          <p:nvPr/>
        </p:nvSpPr>
        <p:spPr>
          <a:xfrm>
            <a:off x="6540500" y="4769758"/>
            <a:ext cx="5029200" cy="25454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Complete your membership application online.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3B0118-080C-D1EA-CB36-786E12B59E31}"/>
              </a:ext>
            </a:extLst>
          </p:cNvPr>
          <p:cNvSpPr txBox="1">
            <a:spLocks/>
          </p:cNvSpPr>
          <p:nvPr/>
        </p:nvSpPr>
        <p:spPr>
          <a:xfrm>
            <a:off x="1130300" y="4769757"/>
            <a:ext cx="4859270" cy="25454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Take the 60-second quiz to get matched with the best membership.</a:t>
            </a:r>
            <a:br>
              <a:rPr lang="en-US" kern="0" dirty="0">
                <a:solidFill>
                  <a:srgbClr val="00A9C5"/>
                </a:solidFill>
              </a:rPr>
            </a:br>
            <a:endParaRPr lang="en-US" kern="0" dirty="0"/>
          </a:p>
        </p:txBody>
      </p:sp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71D50A80-6D43-D291-E6A1-2D1A5205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940935" y="7841343"/>
            <a:ext cx="914400" cy="914400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CEAB955C-D95F-4311-746E-0F0F613BA21D}"/>
              </a:ext>
            </a:extLst>
          </p:cNvPr>
          <p:cNvSpPr txBox="1">
            <a:spLocks/>
          </p:cNvSpPr>
          <p:nvPr/>
        </p:nvSpPr>
        <p:spPr>
          <a:xfrm>
            <a:off x="5016500" y="8031843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A9C5"/>
                </a:solidFill>
              </a:rPr>
              <a:t>Get started at </a:t>
            </a:r>
            <a:r>
              <a:rPr lang="en-US" sz="3600">
                <a:solidFill>
                  <a:srgbClr val="003A5D"/>
                </a:solidFill>
              </a:rPr>
              <a:t>ausimm.com/membership</a:t>
            </a:r>
          </a:p>
        </p:txBody>
      </p:sp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CDE7B88E-5383-5860-3CA9-F7F980324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0300" y="3505200"/>
            <a:ext cx="914400" cy="914400"/>
          </a:xfrm>
          <a:prstGeom prst="rect">
            <a:avLst/>
          </a:prstGeom>
        </p:spPr>
      </p:pic>
      <p:pic>
        <p:nvPicPr>
          <p:cNvPr id="14" name="Graphic 13" descr="Badge with solid fill">
            <a:extLst>
              <a:ext uri="{FF2B5EF4-FFF2-40B4-BE49-F238E27FC236}">
                <a16:creationId xmlns:a16="http://schemas.microsoft.com/office/drawing/2014/main" id="{B5DE9CCA-980F-65A0-7E31-184137219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0500" y="3505200"/>
            <a:ext cx="914400" cy="914400"/>
          </a:xfrm>
          <a:prstGeom prst="rect">
            <a:avLst/>
          </a:prstGeom>
        </p:spPr>
      </p:pic>
      <p:pic>
        <p:nvPicPr>
          <p:cNvPr id="17" name="Graphic 16" descr="Badge 3 with solid fill">
            <a:extLst>
              <a:ext uri="{FF2B5EF4-FFF2-40B4-BE49-F238E27FC236}">
                <a16:creationId xmlns:a16="http://schemas.microsoft.com/office/drawing/2014/main" id="{22CA18FF-BEEA-06CB-8455-253DEABD6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44430" y="3505200"/>
            <a:ext cx="914400" cy="9144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04C9A2-5840-7285-20BB-459624588AD8}"/>
              </a:ext>
            </a:extLst>
          </p:cNvPr>
          <p:cNvCxnSpPr/>
          <p:nvPr/>
        </p:nvCxnSpPr>
        <p:spPr>
          <a:xfrm>
            <a:off x="1130300" y="4541157"/>
            <a:ext cx="4572000" cy="0"/>
          </a:xfrm>
          <a:prstGeom prst="line">
            <a:avLst/>
          </a:prstGeom>
          <a:ln w="28575">
            <a:solidFill>
              <a:srgbClr val="00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83834C-B12C-77EA-AA84-E6AC6917DD1E}"/>
              </a:ext>
            </a:extLst>
          </p:cNvPr>
          <p:cNvCxnSpPr/>
          <p:nvPr/>
        </p:nvCxnSpPr>
        <p:spPr>
          <a:xfrm>
            <a:off x="6540500" y="4541157"/>
            <a:ext cx="4572000" cy="0"/>
          </a:xfrm>
          <a:prstGeom prst="line">
            <a:avLst/>
          </a:prstGeom>
          <a:ln w="28575">
            <a:solidFill>
              <a:srgbClr val="00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52DFEB-ADBC-3103-0E12-B319275E4E22}"/>
              </a:ext>
            </a:extLst>
          </p:cNvPr>
          <p:cNvCxnSpPr/>
          <p:nvPr/>
        </p:nvCxnSpPr>
        <p:spPr>
          <a:xfrm>
            <a:off x="12122920" y="4541157"/>
            <a:ext cx="4572000" cy="0"/>
          </a:xfrm>
          <a:prstGeom prst="line">
            <a:avLst/>
          </a:prstGeom>
          <a:ln w="28575">
            <a:solidFill>
              <a:srgbClr val="003A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17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700E3C-DB74-2648-A380-6A8152810D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AEFD86E-AF30-D2DD-44B8-AE85B640996D}"/>
              </a:ext>
            </a:extLst>
          </p:cNvPr>
          <p:cNvSpPr txBox="1">
            <a:spLocks/>
          </p:cNvSpPr>
          <p:nvPr/>
        </p:nvSpPr>
        <p:spPr>
          <a:xfrm>
            <a:off x="1049867" y="1813490"/>
            <a:ext cx="9605433" cy="762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200" b="1"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kern="0">
                <a:solidFill>
                  <a:srgbClr val="00A9C5"/>
                </a:solidFill>
                <a:cs typeface="Roboto" panose="02000000000000000000" pitchFamily="2" charset="0"/>
              </a:rPr>
              <a:t>Join our global community today.</a:t>
            </a:r>
            <a:endParaRPr lang="en-US" kern="0">
              <a:solidFill>
                <a:srgbClr val="00A9C5"/>
              </a:solidFill>
              <a:cs typeface="Roboto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AEF14F-B130-CC52-877A-33E3F74E9A1F}"/>
              </a:ext>
            </a:extLst>
          </p:cNvPr>
          <p:cNvSpPr/>
          <p:nvPr/>
        </p:nvSpPr>
        <p:spPr>
          <a:xfrm>
            <a:off x="1049867" y="3744244"/>
            <a:ext cx="8915400" cy="3276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AU" sz="4000" i="1">
                <a:solidFill>
                  <a:srgbClr val="003A5D"/>
                </a:solidFill>
                <a:latin typeface="Arial"/>
                <a:cs typeface="Arial"/>
              </a:rPr>
              <a:t>Local Contact </a:t>
            </a:r>
            <a:r>
              <a:rPr lang="en-AU" sz="4000" i="1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details</a:t>
            </a:r>
            <a:r>
              <a:rPr lang="en-AU" sz="4000" i="1">
                <a:solidFill>
                  <a:srgbClr val="003A5D"/>
                </a:solidFill>
                <a:latin typeface="Arial"/>
                <a:cs typeface="Arial"/>
              </a:rPr>
              <a:t> go here.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5042E5D-428C-98CF-F17B-B5D061FA9EC7}"/>
              </a:ext>
            </a:extLst>
          </p:cNvPr>
          <p:cNvSpPr txBox="1">
            <a:spLocks/>
          </p:cNvSpPr>
          <p:nvPr/>
        </p:nvSpPr>
        <p:spPr>
          <a:xfrm>
            <a:off x="1056947" y="2743200"/>
            <a:ext cx="11431386" cy="5404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defTabSz="914400" eaLnBrk="1" fontAlgn="auto" latinLnBrk="0" hangingPunct="1">
              <a:lnSpc>
                <a:spcPts val="2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00A9C5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AU" sz="2800" kern="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Your local contact for more information about </a:t>
            </a:r>
            <a:r>
              <a:rPr lang="en-AU" sz="2800" kern="10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</a:t>
            </a:r>
            <a:r>
              <a:rPr lang="en-AU" sz="2800" kern="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membership is:</a:t>
            </a:r>
            <a:endParaRPr lang="en-US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1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5800EF4-F98C-051F-7B05-D517A78F9651}"/>
              </a:ext>
            </a:extLst>
          </p:cNvPr>
          <p:cNvSpPr txBox="1">
            <a:spLocks/>
          </p:cNvSpPr>
          <p:nvPr/>
        </p:nvSpPr>
        <p:spPr>
          <a:xfrm>
            <a:off x="1130300" y="990600"/>
            <a:ext cx="6781800" cy="685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kern="0"/>
              <a:t>Join our global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B1A2B-F144-4CC8-A97E-46F22227EE8B}"/>
              </a:ext>
            </a:extLst>
          </p:cNvPr>
          <p:cNvSpPr txBox="1"/>
          <p:nvPr/>
        </p:nvSpPr>
        <p:spPr>
          <a:xfrm>
            <a:off x="1119652" y="3016043"/>
            <a:ext cx="80878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recognised with a global postnominal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Save on conferences, courses and more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Expand your network and build valuable industry connections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access to a vast library of 18,000+ items of technical content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Stay informed with regular industry news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involved in policy and advocacy initiatives to advance the sector</a:t>
            </a:r>
          </a:p>
        </p:txBody>
      </p:sp>
      <p:pic>
        <p:nvPicPr>
          <p:cNvPr id="9" name="Graphic 8" descr="Badge Tick1 with solid fill">
            <a:extLst>
              <a:ext uri="{FF2B5EF4-FFF2-40B4-BE49-F238E27FC236}">
                <a16:creationId xmlns:a16="http://schemas.microsoft.com/office/drawing/2014/main" id="{71458931-9F7C-B41C-2BB1-DDF83467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9444" y="8305800"/>
            <a:ext cx="914400" cy="91440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701A6C6-CF47-8A4D-5C5B-BA9D24B70255}"/>
              </a:ext>
            </a:extLst>
          </p:cNvPr>
          <p:cNvSpPr txBox="1">
            <a:spLocks/>
          </p:cNvSpPr>
          <p:nvPr/>
        </p:nvSpPr>
        <p:spPr>
          <a:xfrm>
            <a:off x="2033844" y="84963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>
                <a:solidFill>
                  <a:srgbClr val="00A9C5"/>
                </a:solidFill>
              </a:rPr>
              <a:t>Get started at </a:t>
            </a:r>
            <a:r>
              <a:rPr lang="en-US" sz="3600">
                <a:solidFill>
                  <a:srgbClr val="003A5D"/>
                </a:solidFill>
              </a:rPr>
              <a:t>ausimm.com/membership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C912D8A-491E-EAEB-FF5D-8F07B74F2C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0300" y="1946200"/>
            <a:ext cx="8610600" cy="533400"/>
          </a:xfrm>
        </p:spPr>
        <p:txBody>
          <a:bodyPr/>
          <a:lstStyle/>
          <a:p>
            <a:r>
              <a:rPr lang="en-AU"/>
              <a:t>Membership for every stage of your career</a:t>
            </a:r>
          </a:p>
        </p:txBody>
      </p:sp>
    </p:spTree>
    <p:extLst>
      <p:ext uri="{BB962C8B-B14F-4D97-AF65-F5344CB8AC3E}">
        <p14:creationId xmlns:p14="http://schemas.microsoft.com/office/powerpoint/2010/main" val="258198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0650E-BD55-884A-9970-8F166C90D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AU" sz="4000" b="1">
                <a:solidFill>
                  <a:srgbClr val="00A9C5"/>
                </a:solidFill>
                <a:effectLst/>
                <a:latin typeface="Arial"/>
                <a:ea typeface="Roboto"/>
                <a:cs typeface="Times New Roman"/>
              </a:rPr>
              <a:t>Professional </a:t>
            </a:r>
            <a:r>
              <a:rPr lang="en-AU" sz="4000" b="1">
                <a:solidFill>
                  <a:srgbClr val="00A9C5"/>
                </a:solidFill>
                <a:effectLst/>
                <a:cs typeface="Roboto Medium" panose="02000000000000000000" pitchFamily="2" charset="0"/>
              </a:rPr>
              <a:t>excellence</a:t>
            </a:r>
            <a:r>
              <a:rPr lang="en-AU" sz="4000" b="1">
                <a:solidFill>
                  <a:srgbClr val="00A9C5"/>
                </a:solidFill>
                <a:effectLst/>
                <a:latin typeface="Arial"/>
                <a:ea typeface="Roboto"/>
                <a:cs typeface="Times New Roman"/>
              </a:rPr>
              <a:t> in resources</a:t>
            </a:r>
            <a:endParaRPr lang="en-US" b="1">
              <a:solidFill>
                <a:srgbClr val="00A9C5"/>
              </a:solidFill>
              <a:latin typeface="Arial"/>
              <a:ea typeface="Roboto"/>
              <a:cs typeface="Times New Roma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ECE68-46E4-F94D-A7F9-B498125DA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9867" y="4038600"/>
            <a:ext cx="12959593" cy="175260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107000"/>
              </a:lnSpc>
            </a:pPr>
            <a:r>
              <a:rPr lang="en-AU" sz="320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AusIMM</a:t>
            </a:r>
            <a:r>
              <a:rPr lang="en-AU" sz="3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the peak body for professionals in the resources sector. We advance careers, inspire leadership, uphold standards and connect communities.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26583-5337-894C-860F-31B42BA050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Membership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2DD38-B412-4969-C22F-3245756C642C}"/>
              </a:ext>
            </a:extLst>
          </p:cNvPr>
          <p:cNvSpPr txBox="1"/>
          <p:nvPr/>
        </p:nvSpPr>
        <p:spPr>
          <a:xfrm>
            <a:off x="1049867" y="7480063"/>
            <a:ext cx="2175934" cy="810478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780" b="0" i="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Founded in</a:t>
            </a:r>
          </a:p>
          <a:p>
            <a:pPr algn="ctr">
              <a:lnSpc>
                <a:spcPts val="2836"/>
              </a:lnSpc>
            </a:pPr>
            <a:r>
              <a:rPr lang="en-AU" sz="278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1893</a:t>
            </a:r>
            <a:endParaRPr lang="en-AU" sz="2780" b="0" i="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Graphic 10" descr="Diploma roll with solid fill">
            <a:extLst>
              <a:ext uri="{FF2B5EF4-FFF2-40B4-BE49-F238E27FC236}">
                <a16:creationId xmlns:a16="http://schemas.microsoft.com/office/drawing/2014/main" id="{73D6F0A8-F5FF-C8CB-EBF5-D285CE9A4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8803" y="6185747"/>
            <a:ext cx="1281853" cy="1281853"/>
          </a:xfrm>
          <a:prstGeom prst="rect">
            <a:avLst/>
          </a:prstGeom>
        </p:spPr>
      </p:pic>
      <p:pic>
        <p:nvPicPr>
          <p:cNvPr id="17" name="Graphic 16" descr="Meeting with solid fill">
            <a:extLst>
              <a:ext uri="{FF2B5EF4-FFF2-40B4-BE49-F238E27FC236}">
                <a16:creationId xmlns:a16="http://schemas.microsoft.com/office/drawing/2014/main" id="{F11D1D9E-3FCA-1F61-36A5-AB2ED5E1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6907" y="6033347"/>
            <a:ext cx="1281853" cy="12818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4808DB5-C3A3-4D8E-D213-9C1050CAFF69}"/>
              </a:ext>
            </a:extLst>
          </p:cNvPr>
          <p:cNvSpPr txBox="1"/>
          <p:nvPr/>
        </p:nvSpPr>
        <p:spPr>
          <a:xfrm>
            <a:off x="4044102" y="7478564"/>
            <a:ext cx="2702562" cy="810478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780" b="0" i="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Operates under</a:t>
            </a:r>
          </a:p>
          <a:p>
            <a:pPr algn="ctr">
              <a:lnSpc>
                <a:spcPts val="2836"/>
              </a:lnSpc>
            </a:pPr>
            <a:r>
              <a:rPr lang="en-AU" sz="278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Royal Charter</a:t>
            </a:r>
            <a:endParaRPr lang="en-AU" sz="2780" b="0" i="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Graphic 21" descr="Earth globe: Americas with solid fill">
            <a:extLst>
              <a:ext uri="{FF2B5EF4-FFF2-40B4-BE49-F238E27FC236}">
                <a16:creationId xmlns:a16="http://schemas.microsoft.com/office/drawing/2014/main" id="{B37527B2-8E0C-7351-AEC8-0EFD083EB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40700" y="6041814"/>
            <a:ext cx="1264920" cy="12649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B8E5C4-002E-A8CE-A66F-DEF203DBFE06}"/>
              </a:ext>
            </a:extLst>
          </p:cNvPr>
          <p:cNvSpPr txBox="1"/>
          <p:nvPr/>
        </p:nvSpPr>
        <p:spPr>
          <a:xfrm>
            <a:off x="7421879" y="7478564"/>
            <a:ext cx="2702562" cy="116955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780" b="0" i="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 than</a:t>
            </a:r>
          </a:p>
          <a:p>
            <a:pPr algn="ctr">
              <a:lnSpc>
                <a:spcPts val="2836"/>
              </a:lnSpc>
            </a:pPr>
            <a:r>
              <a:rPr lang="en-AU" sz="278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16,000 members</a:t>
            </a:r>
            <a:endParaRPr lang="en-AU" sz="2780" b="0" i="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" name="Graphic 26" descr="Marker with solid fill">
            <a:extLst>
              <a:ext uri="{FF2B5EF4-FFF2-40B4-BE49-F238E27FC236}">
                <a16:creationId xmlns:a16="http://schemas.microsoft.com/office/drawing/2014/main" id="{A14E1C50-91EB-63A7-E377-4A2AA9C64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09047" y="6041814"/>
            <a:ext cx="1283306" cy="12833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C3994E-1C85-FA32-DF71-67B47BC64711}"/>
              </a:ext>
            </a:extLst>
          </p:cNvPr>
          <p:cNvSpPr txBox="1"/>
          <p:nvPr/>
        </p:nvSpPr>
        <p:spPr>
          <a:xfrm>
            <a:off x="10601536" y="7478563"/>
            <a:ext cx="2702562" cy="116955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780" b="0" i="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 than</a:t>
            </a:r>
          </a:p>
          <a:p>
            <a:pPr algn="ctr">
              <a:lnSpc>
                <a:spcPts val="2836"/>
              </a:lnSpc>
            </a:pPr>
            <a:r>
              <a:rPr lang="en-AU" sz="278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 local branches</a:t>
            </a:r>
            <a:endParaRPr lang="en-AU" sz="2780" b="0" i="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1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EA0BE3D-F845-E5E3-97C6-99AF3FDF8C43}"/>
              </a:ext>
            </a:extLst>
          </p:cNvPr>
          <p:cNvSpPr txBox="1">
            <a:spLocks/>
          </p:cNvSpPr>
          <p:nvPr/>
        </p:nvSpPr>
        <p:spPr>
          <a:xfrm>
            <a:off x="1130300" y="990600"/>
            <a:ext cx="7848600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>
              <a:defRPr sz="4300" b="0" i="0">
                <a:solidFill>
                  <a:srgbClr val="003A5D"/>
                </a:solidFill>
                <a:latin typeface="Roboto Medium" pitchFamily="2" charset="0"/>
                <a:ea typeface="Roboto Medium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b="1" kern="0">
                <a:latin typeface="Arial"/>
                <a:ea typeface="Roboto Medium"/>
                <a:cs typeface="Roboto Medium"/>
              </a:rPr>
              <a:t>Advance your global career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BEE197-B113-1AB8-0EDE-7F3722D8F7F9}"/>
              </a:ext>
            </a:extLst>
          </p:cNvPr>
          <p:cNvSpPr txBox="1">
            <a:spLocks/>
          </p:cNvSpPr>
          <p:nvPr/>
        </p:nvSpPr>
        <p:spPr>
          <a:xfrm>
            <a:off x="1085591" y="3970483"/>
            <a:ext cx="8077200" cy="14765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3200" b="1"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kern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Members are in more than 100 countries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0" kern="0">
                <a:solidFill>
                  <a:srgbClr val="003A5D"/>
                </a:solidFill>
                <a:cs typeface="Roboto" panose="02000000000000000000" pitchFamily="2" charset="0"/>
              </a:rPr>
              <a:t>Nearly 25% of members are outside of Australia and New Zealand</a:t>
            </a:r>
          </a:p>
          <a:p>
            <a:endParaRPr lang="en-US" sz="3000" b="0" kern="0">
              <a:solidFill>
                <a:srgbClr val="003A5D"/>
              </a:solidFill>
              <a:cs typeface="Roboto" panose="02000000000000000000" pitchFamily="2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3EA6282-21F9-96E4-EB03-7BF5C28AA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4857" y="2133600"/>
            <a:ext cx="7701644" cy="85904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3000">
                <a:cs typeface="Roboto" panose="02000000000000000000" pitchFamily="2" charset="0"/>
              </a:rPr>
              <a:t>As an AusIMM member, you become part of a thriving community encompassing all people in all professions, who are building a career in the resources sector.</a:t>
            </a:r>
            <a:endParaRPr lang="en-AU" sz="3000">
              <a:cs typeface="Roboto" panose="02000000000000000000" pitchFamily="2" charset="0"/>
            </a:endParaRPr>
          </a:p>
        </p:txBody>
      </p:sp>
      <p:pic>
        <p:nvPicPr>
          <p:cNvPr id="9" name="Picture 8" descr="A map of the world with blue pins&#10;&#10;AI-generated content may be incorrect.">
            <a:extLst>
              <a:ext uri="{FF2B5EF4-FFF2-40B4-BE49-F238E27FC236}">
                <a16:creationId xmlns:a16="http://schemas.microsoft.com/office/drawing/2014/main" id="{E0E30C47-4304-8B3A-7F93-2D45DF144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71" y="5709301"/>
            <a:ext cx="7188000" cy="35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1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A75D6-76BF-6D5B-0CB6-47DA33A73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E74334-CB36-7397-8A18-6B6E62C0E85B}"/>
              </a:ext>
            </a:extLst>
          </p:cNvPr>
          <p:cNvSpPr/>
          <p:nvPr/>
        </p:nvSpPr>
        <p:spPr>
          <a:xfrm>
            <a:off x="8684029" y="3467869"/>
            <a:ext cx="6480000" cy="27183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DF24BE-58CF-1336-4EA3-415BA5F88E0A}"/>
              </a:ext>
            </a:extLst>
          </p:cNvPr>
          <p:cNvSpPr/>
          <p:nvPr/>
        </p:nvSpPr>
        <p:spPr>
          <a:xfrm>
            <a:off x="8674100" y="6590940"/>
            <a:ext cx="6480000" cy="27171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1FA632-744B-61A4-67D1-B793B3263E44}"/>
              </a:ext>
            </a:extLst>
          </p:cNvPr>
          <p:cNvSpPr/>
          <p:nvPr/>
        </p:nvSpPr>
        <p:spPr>
          <a:xfrm>
            <a:off x="1180140" y="6412524"/>
            <a:ext cx="6480000" cy="28955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72B329-5DB7-4694-82A2-663E7CAEA9EB}"/>
              </a:ext>
            </a:extLst>
          </p:cNvPr>
          <p:cNvSpPr/>
          <p:nvPr/>
        </p:nvSpPr>
        <p:spPr>
          <a:xfrm>
            <a:off x="1150158" y="3550670"/>
            <a:ext cx="6480000" cy="26156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2AD5B-2708-0618-24EC-CCFA73800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300" y="990600"/>
            <a:ext cx="9677400" cy="685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>
                <a:latin typeface="Arial"/>
                <a:ea typeface="Roboto Medium"/>
              </a:rPr>
              <a:t>Support to achieve your career goals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C13191-763F-427F-DEB1-2FCE12BA3D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Membership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9B94CB-5BF7-10F7-658B-B837FA2B729A}"/>
              </a:ext>
            </a:extLst>
          </p:cNvPr>
          <p:cNvSpPr txBox="1">
            <a:spLocks/>
          </p:cNvSpPr>
          <p:nvPr/>
        </p:nvSpPr>
        <p:spPr>
          <a:xfrm>
            <a:off x="1130300" y="1880113"/>
            <a:ext cx="15087600" cy="2743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kern="100" dirty="0">
                <a:cs typeface="Roboto" panose="02000000000000000000" pitchFamily="2" charset="0"/>
              </a:rPr>
              <a:t>Make the most of AusIMM membership and engage with innovative, contemporary and tailored opportunities developed to help advance your career in resources.</a:t>
            </a:r>
          </a:p>
          <a:p>
            <a:endParaRPr lang="en-US" kern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A502B6-C3C8-F2CF-C713-F9F078DF8676}"/>
              </a:ext>
            </a:extLst>
          </p:cNvPr>
          <p:cNvSpPr txBox="1">
            <a:spLocks/>
          </p:cNvSpPr>
          <p:nvPr/>
        </p:nvSpPr>
        <p:spPr>
          <a:xfrm>
            <a:off x="8216900" y="3810000"/>
            <a:ext cx="85344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 typeface="+mj-lt"/>
              <a:buNone/>
              <a:defRPr sz="3000" b="0">
                <a:solidFill>
                  <a:srgbClr val="003A5D"/>
                </a:solidFill>
                <a:latin typeface="Roboto" pitchFamily="2" charset="0"/>
                <a:ea typeface="Roboto" pitchFamily="2" charset="0"/>
                <a:cs typeface="Poppins-Semibold"/>
              </a:defRPr>
            </a:lvl1pPr>
            <a:lvl2pPr marL="457200">
              <a:defRPr sz="2800">
                <a:latin typeface="Roboto" pitchFamily="2" charset="0"/>
                <a:ea typeface="Roboto" pitchFamily="2" charset="0"/>
                <a:cs typeface="Poppins-Light"/>
              </a:defRPr>
            </a:lvl2pPr>
            <a:lvl3pPr marL="914400">
              <a:defRPr sz="2800">
                <a:latin typeface="Roboto" pitchFamily="2" charset="0"/>
                <a:ea typeface="Roboto" pitchFamily="2" charset="0"/>
                <a:cs typeface="Poppins-Light"/>
              </a:defRPr>
            </a:lvl3pPr>
            <a:lvl4pPr marL="1371600">
              <a:defRPr sz="2800">
                <a:latin typeface="Roboto" pitchFamily="2" charset="0"/>
                <a:ea typeface="Roboto" pitchFamily="2" charset="0"/>
                <a:cs typeface="Poppins-Light"/>
              </a:defRPr>
            </a:lvl4pPr>
            <a:lvl5pPr marL="1828800">
              <a:defRPr sz="2800">
                <a:latin typeface="Roboto" pitchFamily="2" charset="0"/>
                <a:ea typeface="Roboto" pitchFamily="2" charset="0"/>
                <a:cs typeface="Poppins-Light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endParaRPr lang="en-AU" kern="10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B3780181-4FF7-E206-3264-DA859F1D8BBF}"/>
              </a:ext>
            </a:extLst>
          </p:cNvPr>
          <p:cNvSpPr/>
          <p:nvPr/>
        </p:nvSpPr>
        <p:spPr>
          <a:xfrm>
            <a:off x="1150158" y="3322070"/>
            <a:ext cx="64800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Advancing careers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9BF43-06EB-70B4-2CBB-ECB9EE1DEE00}"/>
              </a:ext>
            </a:extLst>
          </p:cNvPr>
          <p:cNvSpPr txBox="1"/>
          <p:nvPr/>
        </p:nvSpPr>
        <p:spPr>
          <a:xfrm>
            <a:off x="1160087" y="4155863"/>
            <a:ext cx="5781271" cy="1910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Technical conferences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courses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Featured events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Digital resources</a:t>
            </a:r>
            <a:endParaRPr lang="en-AU" sz="28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F696D33-BFDD-BC74-702D-4914DBCFCB8C}"/>
              </a:ext>
            </a:extLst>
          </p:cNvPr>
          <p:cNvSpPr/>
          <p:nvPr/>
        </p:nvSpPr>
        <p:spPr>
          <a:xfrm>
            <a:off x="1180140" y="6414782"/>
            <a:ext cx="64800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Inspiring leadership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E73AD-9923-417B-2461-5125D75850D5}"/>
              </a:ext>
            </a:extLst>
          </p:cNvPr>
          <p:cNvSpPr txBox="1"/>
          <p:nvPr/>
        </p:nvSpPr>
        <p:spPr>
          <a:xfrm>
            <a:off x="1190069" y="7248575"/>
            <a:ext cx="5781271" cy="144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Thought Leadership Series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 Leaders Summit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Mentoring Program</a:t>
            </a:r>
            <a:endParaRPr lang="en-AU" sz="280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21307A85-1B58-85F1-6D55-6059D1164C09}"/>
              </a:ext>
            </a:extLst>
          </p:cNvPr>
          <p:cNvSpPr/>
          <p:nvPr/>
        </p:nvSpPr>
        <p:spPr>
          <a:xfrm>
            <a:off x="8674100" y="3341895"/>
            <a:ext cx="64800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Upholding standards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675F5-74A5-020E-BD51-1F3A6F1A0BC1}"/>
              </a:ext>
            </a:extLst>
          </p:cNvPr>
          <p:cNvSpPr txBox="1"/>
          <p:nvPr/>
        </p:nvSpPr>
        <p:spPr>
          <a:xfrm>
            <a:off x="8684029" y="4175688"/>
            <a:ext cx="6720371" cy="1449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JORC and VALMIN Codes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Chartered Professionals Program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Policy Forums</a:t>
            </a:r>
            <a:endParaRPr lang="en-AU" sz="2800" dirty="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745769A3-B123-77D9-76E5-3DA22B3F5C02}"/>
              </a:ext>
            </a:extLst>
          </p:cNvPr>
          <p:cNvSpPr/>
          <p:nvPr/>
        </p:nvSpPr>
        <p:spPr>
          <a:xfrm>
            <a:off x="8674100" y="6414782"/>
            <a:ext cx="6480000" cy="685800"/>
          </a:xfrm>
          <a:prstGeom prst="round2SameRect">
            <a:avLst/>
          </a:prstGeom>
          <a:solidFill>
            <a:srgbClr val="00C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32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Connecting communities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7B5C49-FE7E-5950-72ED-F96C1ADD00FF}"/>
              </a:ext>
            </a:extLst>
          </p:cNvPr>
          <p:cNvSpPr txBox="1"/>
          <p:nvPr/>
        </p:nvSpPr>
        <p:spPr>
          <a:xfrm>
            <a:off x="8684029" y="7248575"/>
            <a:ext cx="5781271" cy="1910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Communities of Interest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Local Branches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Chapters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AU" sz="2800" kern="100" dirty="0">
                <a:solidFill>
                  <a:srgbClr val="003A5D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Networks</a:t>
            </a:r>
            <a:endParaRPr lang="en-AU" sz="2800" dirty="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8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67DAF-669F-BB3F-C89B-73D42B0B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5EDC10C5-872D-92D0-2276-340CCDE81CA6}"/>
              </a:ext>
            </a:extLst>
          </p:cNvPr>
          <p:cNvSpPr/>
          <p:nvPr/>
        </p:nvSpPr>
        <p:spPr>
          <a:xfrm rot="16200000">
            <a:off x="13745840" y="5624143"/>
            <a:ext cx="3927025" cy="3250104"/>
          </a:xfrm>
          <a:prstGeom prst="round2SameRect">
            <a:avLst>
              <a:gd name="adj1" fmla="val 7317"/>
              <a:gd name="adj2" fmla="val 0"/>
            </a:avLst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en-AU" sz="2400" b="1">
              <a:solidFill>
                <a:srgbClr val="00C1D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qr code on a black background&#10;&#10;AI-generated content may be incorrect.">
            <a:extLst>
              <a:ext uri="{FF2B5EF4-FFF2-40B4-BE49-F238E27FC236}">
                <a16:creationId xmlns:a16="http://schemas.microsoft.com/office/drawing/2014/main" id="{F72D3ED0-2D8D-116C-49A9-802F965C21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872" y="6211458"/>
            <a:ext cx="2963328" cy="29909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29656-09A9-D566-EA71-445028A6F6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0300" y="990600"/>
            <a:ext cx="10896600" cy="685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b="1">
                <a:latin typeface="Arial"/>
                <a:ea typeface="Roboto Medium"/>
              </a:rPr>
              <a:t>A member grade for every career stage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FC4438-F325-A927-A5A1-3F84162A96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Membership</a:t>
            </a:r>
          </a:p>
        </p:txBody>
      </p:sp>
      <p:pic>
        <p:nvPicPr>
          <p:cNvPr id="9" name="Picture 8" descr="A screenshot of a chat&#10;&#10;AI-generated content may be incorrect.">
            <a:extLst>
              <a:ext uri="{FF2B5EF4-FFF2-40B4-BE49-F238E27FC236}">
                <a16:creationId xmlns:a16="http://schemas.microsoft.com/office/drawing/2014/main" id="{FCE67D3C-39EC-09B0-3892-EA8A98C8D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8" r="4508"/>
          <a:stretch/>
        </p:blipFill>
        <p:spPr>
          <a:xfrm>
            <a:off x="807202" y="208812"/>
            <a:ext cx="10620880" cy="101073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B2860C-F8F7-795A-780B-FE78C7E4AD54}"/>
              </a:ext>
            </a:extLst>
          </p:cNvPr>
          <p:cNvSpPr txBox="1"/>
          <p:nvPr/>
        </p:nvSpPr>
        <p:spPr>
          <a:xfrm>
            <a:off x="14484173" y="5616647"/>
            <a:ext cx="2434082" cy="78483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000" b="1" i="0" kern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Scan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354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4D6D9-1E21-C5FB-702B-8356354353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Kickstart your career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8AE98-35B5-0B59-1394-AC1E0C66BA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 descr="A person wearing safety gear and gloves&#10;&#10;AI-generated content may be incorrect.">
            <a:extLst>
              <a:ext uri="{FF2B5EF4-FFF2-40B4-BE49-F238E27FC236}">
                <a16:creationId xmlns:a16="http://schemas.microsoft.com/office/drawing/2014/main" id="{8E868E65-1E9E-AE9C-EC37-9E5C94B0F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2265600"/>
            <a:ext cx="6497400" cy="649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C115B2-3965-16A1-94C8-58770FBB2F12}"/>
              </a:ext>
            </a:extLst>
          </p:cNvPr>
          <p:cNvSpPr/>
          <p:nvPr/>
        </p:nvSpPr>
        <p:spPr>
          <a:xfrm>
            <a:off x="6523896" y="2732379"/>
            <a:ext cx="8959780" cy="4887097"/>
          </a:xfrm>
          <a:prstGeom prst="roundRect">
            <a:avLst>
              <a:gd name="adj" fmla="val 983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Become a Student member (</a:t>
            </a:r>
            <a:r>
              <a:rPr lang="en-AU" sz="3000" kern="100" dirty="0" err="1">
                <a:solidFill>
                  <a:srgbClr val="003A5D"/>
                </a:solidFill>
                <a:latin typeface="Roboto"/>
                <a:ea typeface="Roboto"/>
                <a:cs typeface="Roboto"/>
              </a:rPr>
              <a:t>SAusIMM</a:t>
            </a:r>
            <a:r>
              <a:rPr lang="en-AU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)</a:t>
            </a:r>
            <a:endParaRPr lang="en-AU" sz="3000" kern="100" dirty="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Join your local Student Chapter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Attend a Student Meets Industry event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Apply for a scholarship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Access the world’s biggest collection of mining and minerals research</a:t>
            </a:r>
            <a:endParaRPr lang="en-AU" sz="3000" kern="100" dirty="0">
              <a:solidFill>
                <a:srgbClr val="00AAC3"/>
              </a:solidFill>
              <a:latin typeface="Roboto"/>
              <a:ea typeface="Roboto"/>
              <a:cs typeface="Roboto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3000" kern="100" dirty="0">
                <a:solidFill>
                  <a:srgbClr val="003A5D"/>
                </a:solidFill>
                <a:latin typeface="Roboto"/>
                <a:ea typeface="+mn-lt"/>
                <a:cs typeface="+mn-lt"/>
              </a:rPr>
              <a:t>Free to join using code </a:t>
            </a:r>
            <a:r>
              <a:rPr lang="en-AU" sz="3000" b="1" kern="100" dirty="0">
                <a:solidFill>
                  <a:srgbClr val="00AAC3"/>
                </a:solidFill>
                <a:latin typeface="Roboto"/>
                <a:ea typeface="+mn-lt"/>
                <a:cs typeface="+mn-lt"/>
              </a:rPr>
              <a:t>Student2026.</a:t>
            </a:r>
            <a:endParaRPr lang="en-AU" sz="3000" b="1" kern="100" dirty="0">
              <a:solidFill>
                <a:srgbClr val="00AAC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4849F-7AB8-1B44-77FE-DFEA2BD54B0B}"/>
              </a:ext>
            </a:extLst>
          </p:cNvPr>
          <p:cNvSpPr txBox="1"/>
          <p:nvPr/>
        </p:nvSpPr>
        <p:spPr>
          <a:xfrm>
            <a:off x="14996832" y="5722484"/>
            <a:ext cx="2130696" cy="4285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000" b="1" kern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Get started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9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96DF6-8536-3283-453D-4586774CF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2466B3-353D-EFAA-EB3B-CCBF6DA805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Accelerate your career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F4FB1-EF78-4168-772D-D34C5E3BC9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472A81-D5A9-7C49-F73B-7A4977D5E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" y="2265600"/>
            <a:ext cx="6497400" cy="649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123E18-4E74-AD59-D6CE-D24CA564263D}"/>
              </a:ext>
            </a:extLst>
          </p:cNvPr>
          <p:cNvSpPr/>
          <p:nvPr/>
        </p:nvSpPr>
        <p:spPr>
          <a:xfrm>
            <a:off x="7226300" y="2771100"/>
            <a:ext cx="8973569" cy="5486400"/>
          </a:xfrm>
          <a:prstGeom prst="roundRect">
            <a:avLst>
              <a:gd name="adj" fmla="val 983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Gain postnominals </a:t>
            </a:r>
            <a:r>
              <a:rPr lang="en-US" sz="3000" kern="100" dirty="0" err="1">
                <a:solidFill>
                  <a:srgbClr val="003A5D"/>
                </a:solidFill>
                <a:latin typeface="Roboto"/>
                <a:ea typeface="Roboto"/>
                <a:cs typeface="Roboto"/>
              </a:rPr>
              <a:t>GAusIMM</a:t>
            </a:r>
            <a:r>
              <a:rPr lang="en-US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 or </a:t>
            </a:r>
            <a:r>
              <a:rPr lang="en-US" sz="3000" kern="100" dirty="0" err="1">
                <a:solidFill>
                  <a:srgbClr val="003A5D"/>
                </a:solidFill>
                <a:latin typeface="Roboto"/>
                <a:ea typeface="Roboto"/>
                <a:cs typeface="Roboto"/>
              </a:rPr>
              <a:t>AusIMM</a:t>
            </a:r>
            <a:r>
              <a:rPr lang="en-US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(NP)</a:t>
            </a:r>
            <a:endParaRPr lang="en-US" dirty="0">
              <a:ea typeface="Calibri"/>
              <a:cs typeface="Calibri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Access dedicated </a:t>
            </a:r>
            <a:r>
              <a:rPr lang="en-US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resources hub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/>
                <a:ea typeface="Roboto"/>
                <a:cs typeface="Roboto"/>
              </a:rPr>
              <a:t>Join the New Professionals Network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Attend an AusIMM technical conference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Participate in an online course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Connect with like-minded professionals at community events</a:t>
            </a:r>
            <a:endParaRPr lang="en-AU" sz="3000" kern="100" dirty="0">
              <a:solidFill>
                <a:srgbClr val="003A5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6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498340-FB00-2EA0-D5EC-B1C5790863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Expand your experience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92D63-5A94-7583-CCBD-B56A737893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AF8AF-937F-0C7F-583B-EB3C51755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" y="2265600"/>
            <a:ext cx="6497400" cy="649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A562FC-F389-C08A-139C-809A5C104BE8}"/>
              </a:ext>
            </a:extLst>
          </p:cNvPr>
          <p:cNvSpPr/>
          <p:nvPr/>
        </p:nvSpPr>
        <p:spPr>
          <a:xfrm>
            <a:off x="7240368" y="2265600"/>
            <a:ext cx="8077200" cy="6497400"/>
          </a:xfrm>
          <a:prstGeom prst="roundRect">
            <a:avLst>
              <a:gd name="adj" fmla="val 983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Showcase your experience with </a:t>
            </a:r>
            <a:r>
              <a:rPr lang="en-US" sz="3000" kern="100" dirty="0" err="1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MAusIMM</a:t>
            </a: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postnominal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 the requirements to be a Competent Person or Chartered Professional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 a conference abstract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 err="1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Enrol</a:t>
            </a: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an online course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Attend an AusIMM technical conference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involved in policy and advocacy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Lead an AusIMM community group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Become a mentor and shape the 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263045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FE651-AB91-B1C8-6394-84B7D29E8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F4DA43-3FA2-74AD-2B02-4338865ABA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/>
              <a:t>Leave a legacy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CAA6D-C11A-6404-E42F-A07627A183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BE94B-BFB7-8C0A-E7CA-1A3809476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300" y="2265600"/>
            <a:ext cx="6497400" cy="649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9B5F2E-8E4F-20B4-8332-B26B2FDF9AFF}"/>
              </a:ext>
            </a:extLst>
          </p:cNvPr>
          <p:cNvSpPr/>
          <p:nvPr/>
        </p:nvSpPr>
        <p:spPr>
          <a:xfrm>
            <a:off x="7273666" y="2518350"/>
            <a:ext cx="8077200" cy="5991900"/>
          </a:xfrm>
          <a:prstGeom prst="roundRect">
            <a:avLst>
              <a:gd name="adj" fmla="val 983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Showcase your significant industry contributions with </a:t>
            </a:r>
            <a:r>
              <a:rPr lang="en-US" sz="3000" kern="100" dirty="0" err="1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FAusIMM</a:t>
            </a: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postnominal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 the requirements to be a Competent Person or Chartered Professional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your deep industry knowledge and experience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Mentor a new professional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Present at a technical conference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Lead a specialty community of interest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kern="100" dirty="0">
                <a:solidFill>
                  <a:srgbClr val="003A5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Engage in policy and advocacy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15C99-86C2-6704-4F8C-4B1556842FF6}"/>
              </a:ext>
            </a:extLst>
          </p:cNvPr>
          <p:cNvSpPr txBox="1"/>
          <p:nvPr/>
        </p:nvSpPr>
        <p:spPr>
          <a:xfrm>
            <a:off x="14996832" y="5722484"/>
            <a:ext cx="2130696" cy="42857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lnSpc>
                <a:spcPts val="2836"/>
              </a:lnSpc>
            </a:pPr>
            <a:r>
              <a:rPr lang="en-AU" sz="2000" b="1" kern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Get started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2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atton Finance 1">
      <a:dk1>
        <a:sysClr val="windowText" lastClr="000000"/>
      </a:dk1>
      <a:lt1>
        <a:sysClr val="window" lastClr="FFFFFF"/>
      </a:lt1>
      <a:dk2>
        <a:srgbClr val="330072"/>
      </a:dk2>
      <a:lt2>
        <a:srgbClr val="25282A"/>
      </a:lt2>
      <a:accent1>
        <a:srgbClr val="F1F2F2"/>
      </a:accent1>
      <a:accent2>
        <a:srgbClr val="00D78F"/>
      </a:accent2>
      <a:accent3>
        <a:srgbClr val="F23457"/>
      </a:accent3>
      <a:accent4>
        <a:srgbClr val="00C1D5"/>
      </a:accent4>
      <a:accent5>
        <a:srgbClr val="4CB3C9"/>
      </a:accent5>
      <a:accent6>
        <a:srgbClr val="4CA4CF"/>
      </a:accent6>
      <a:hlink>
        <a:srgbClr val="0000FF"/>
      </a:hlink>
      <a:folHlink>
        <a:srgbClr val="8C94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/>
      <a:lstStyle>
        <a:defPPr algn="l">
          <a:lnSpc>
            <a:spcPts val="2836"/>
          </a:lnSpc>
          <a:defRPr sz="2780" b="0" i="0" kern="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a5fc2a-bb63-4eab-a28b-7f3f406ddde9" xsi:nil="true"/>
    <lcf76f155ced4ddcb4097134ff3c332f xmlns="deb2f356-6b86-42f2-8a50-b1ee50974720">
      <Terms xmlns="http://schemas.microsoft.com/office/infopath/2007/PartnerControls"/>
    </lcf76f155ced4ddcb4097134ff3c332f>
    <NavigatorClassification xmlns="38a5fc2a-bb63-4eab-a28b-7f3f406ddde9">Functional</NavigatorClassification>
    <c08828ddcf05457e9e72cbc413b4bf93 xmlns="38a5fc2a-bb63-4eab-a28b-7f3f406ddde9">
      <Terms xmlns="http://schemas.microsoft.com/office/infopath/2007/PartnerControls"/>
    </c08828ddcf05457e9e72cbc413b4bf93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91535615E7434AAC254F6DD7A30C98" ma:contentTypeVersion="21" ma:contentTypeDescription="Create a new document." ma:contentTypeScope="" ma:versionID="2a87ba99a1cc8dbc35e8e35afae88970">
  <xsd:schema xmlns:xsd="http://www.w3.org/2001/XMLSchema" xmlns:xs="http://www.w3.org/2001/XMLSchema" xmlns:p="http://schemas.microsoft.com/office/2006/metadata/properties" xmlns:ns2="38a5fc2a-bb63-4eab-a28b-7f3f406ddde9" xmlns:ns3="deb2f356-6b86-42f2-8a50-b1ee50974720" targetNamespace="http://schemas.microsoft.com/office/2006/metadata/properties" ma:root="true" ma:fieldsID="aa6428bd781e1630f183a2937f6efcd5" ns2:_="" ns3:_="">
    <xsd:import namespace="38a5fc2a-bb63-4eab-a28b-7f3f406ddde9"/>
    <xsd:import namespace="deb2f356-6b86-42f2-8a50-b1ee50974720"/>
    <xsd:element name="properties">
      <xsd:complexType>
        <xsd:sequence>
          <xsd:element name="documentManagement">
            <xsd:complexType>
              <xsd:all>
                <xsd:element ref="ns2:c08828ddcf05457e9e72cbc413b4bf93" minOccurs="0"/>
                <xsd:element ref="ns2:TaxCatchAll" minOccurs="0"/>
                <xsd:element ref="ns2:NavigatorClassification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5fc2a-bb63-4eab-a28b-7f3f406ddde9" elementFormDefault="qualified">
    <xsd:import namespace="http://schemas.microsoft.com/office/2006/documentManagement/types"/>
    <xsd:import namespace="http://schemas.microsoft.com/office/infopath/2007/PartnerControls"/>
    <xsd:element name="c08828ddcf05457e9e72cbc413b4bf93" ma:index="9" nillable="true" ma:taxonomy="true" ma:internalName="c08828ddcf05457e9e72cbc413b4bf93" ma:taxonomyFieldName="aiSiteType" ma:displayName="Team Type" ma:default="" ma:fieldId="{c08828dd-cf05-457e-9e72-cbc413b4bf93}" ma:sspId="42e1a715-23f6-4b5e-904c-e5597a7407e2" ma:termSetId="fd5cf4ef-16fb-4733-b4a2-487bc2a939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a0e1783-2a7b-4c61-84e7-24f87de2affc}" ma:internalName="TaxCatchAll" ma:showField="CatchAllData" ma:web="38a5fc2a-bb63-4eab-a28b-7f3f406ddd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avigatorClassification" ma:index="11" nillable="true" ma:displayName="Site Classification" ma:default="Functional" ma:hidden="true" ma:internalName="NavigatorClassification">
      <xsd:simpleType>
        <xsd:restriction base="dms:Text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2f356-6b86-42f2-8a50-b1ee50974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2e1a715-23f6-4b5e-904c-e5597a740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05DB5A-9498-4F6B-A773-702FDB186DAC}">
  <ds:schemaRefs>
    <ds:schemaRef ds:uri="bcd48048-2cb5-4fb0-bd52-c45216355667"/>
    <ds:schemaRef ds:uri="f2e2233d-7f40-4c56-86df-9334e5330e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A9146F-6566-4B28-9AFE-280ECDEC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D41029-479F-444D-B54A-F9CE3FD1AB3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687</Words>
  <Application>Microsoft Office PowerPoint</Application>
  <PresentationFormat>Custom</PresentationFormat>
  <Paragraphs>120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Roboto Light</vt:lpstr>
      <vt:lpstr>Roboto Medium</vt:lpstr>
      <vt:lpstr>Times New Roman</vt:lpstr>
      <vt:lpstr>Office Theme</vt:lpstr>
      <vt:lpstr>Custom Design</vt:lpstr>
      <vt:lpstr>Advance your career with AusIMM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Novated Leasing Overview</dc:title>
  <dc:creator>Elise Brown</dc:creator>
  <cp:lastModifiedBy>Nicola Nemaric</cp:lastModifiedBy>
  <cp:revision>36</cp:revision>
  <dcterms:created xsi:type="dcterms:W3CDTF">2018-03-22T03:38:34Z</dcterms:created>
  <dcterms:modified xsi:type="dcterms:W3CDTF">2026-02-17T01:08:18Z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2018-03-22T00:00:00Z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2018-03-22T00:00:00Z</vt:filetime>
  </property>
  <property fmtid="{D5CDD505-2E9C-101B-9397-08002B2CF9AE}" pid="5" name="ContentTypeId">
    <vt:lpwstr>0x010100A291535615E7434AAC254F6DD7A30C98</vt:lpwstr>
  </property>
  <property fmtid="{D5CDD505-2E9C-101B-9397-08002B2CF9AE}" pid="6" name="MediaServiceImageTags">
    <vt:lpwstr/>
  </property>
  <property fmtid="{D5CDD505-2E9C-101B-9397-08002B2CF9AE}" pid="7" name="aiSiteType">
    <vt:lpwstr/>
  </property>
</Properties>
</file>