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69" r:id="rId5"/>
    <p:sldId id="270" r:id="rId6"/>
    <p:sldId id="27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2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EC7"/>
    <a:srgbClr val="003B5C"/>
    <a:srgbClr val="7BA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0318AE-EA52-4823-8AAF-FFC68E8CED88}" v="481" dt="2026-03-03T23:30:25.402"/>
    <p1510:client id="{F10E1E39-A266-41E2-995F-472A526B6C2B}" v="13" dt="2026-03-03T23:06:46.8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236" y="306"/>
      </p:cViewPr>
      <p:guideLst>
        <p:guide orient="horz" pos="958"/>
        <p:guide pos="3840"/>
        <p:guide orient="horz" pos="22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3" y="1"/>
            <a:ext cx="9602860" cy="68579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9114020-FC36-1A46-BC96-FADB6E46BC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802" y="2143125"/>
            <a:ext cx="4551918" cy="1017984"/>
          </a:xfrm>
          <a:prstGeom prst="rect">
            <a:avLst/>
          </a:prstGeom>
        </p:spPr>
        <p:txBody>
          <a:bodyPr vert="horz"/>
          <a:lstStyle>
            <a:lvl1pPr algn="l">
              <a:defRPr lang="en-AU" sz="3092" b="0" i="0" smtClean="0">
                <a:solidFill>
                  <a:schemeClr val="bg1"/>
                </a:solidFill>
                <a:effectLst/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AU">
                <a:effectLst/>
                <a:latin typeface="Roboto Light" pitchFamily="2" charset="0"/>
              </a:rPr>
              <a:t>Heading sits at top</a:t>
            </a:r>
            <a:br>
              <a:rPr lang="en-AU">
                <a:effectLst/>
                <a:latin typeface="Roboto Light" pitchFamily="2" charset="0"/>
              </a:rPr>
            </a:br>
            <a:r>
              <a:rPr lang="en-AU">
                <a:effectLst/>
                <a:latin typeface="Roboto Light" pitchFamily="2" charset="0"/>
              </a:rPr>
              <a:t>left aligned text</a:t>
            </a:r>
            <a:endParaRPr lang="en-AU">
              <a:solidFill>
                <a:srgbClr val="00A9C5"/>
              </a:solidFill>
              <a:effectLst/>
              <a:latin typeface="Roboto" pitchFamily="2" charset="0"/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3CFC100-1241-C245-AFA5-79997EDECAD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354" y="3263836"/>
            <a:ext cx="4016398" cy="1339453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algn="l">
              <a:defRPr sz="2460" b="0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r>
              <a:rPr lang="en-AU" kern="0">
                <a:solidFill>
                  <a:srgbClr val="00A9C5"/>
                </a:solidFill>
              </a:rPr>
              <a:t>Subheading text</a:t>
            </a:r>
            <a:br>
              <a:rPr lang="en-AU" kern="0">
                <a:solidFill>
                  <a:srgbClr val="00A9C5"/>
                </a:solidFill>
              </a:rPr>
            </a:br>
            <a:r>
              <a:rPr lang="en-AU" kern="0">
                <a:solidFill>
                  <a:srgbClr val="00A9C5"/>
                </a:solidFill>
              </a:rPr>
              <a:t>can overflow here 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DA6CE1F1-E995-7049-81A5-452E597DE69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740802" y="5821875"/>
            <a:ext cx="4016398" cy="373834"/>
          </a:xfrm>
        </p:spPr>
        <p:txBody>
          <a:bodyPr>
            <a:normAutofit/>
          </a:bodyPr>
          <a:lstStyle>
            <a:lvl1pPr>
              <a:defRPr sz="1757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 err="1"/>
              <a:t>ausimm.com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B725C7C-3509-6C45-BB8F-D80E5BDE912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AF9B60-0300-D648-B62F-7AA2815E42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17856" y="-1117"/>
            <a:ext cx="7270797" cy="6859117"/>
          </a:xfrm>
        </p:spPr>
        <p:txBody>
          <a:bodyPr anchor="ctr" anchorCtr="0">
            <a:normAutofit/>
          </a:bodyPr>
          <a:lstStyle>
            <a:lvl1pPr algn="ctr">
              <a:defRPr sz="1124"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</a:t>
            </a:r>
            <a:br>
              <a:rPr lang="en-US"/>
            </a:br>
            <a:r>
              <a:rPr lang="en-US"/>
              <a:t>to insert picture</a:t>
            </a:r>
          </a:p>
        </p:txBody>
      </p:sp>
    </p:spTree>
    <p:extLst>
      <p:ext uri="{BB962C8B-B14F-4D97-AF65-F5344CB8AC3E}">
        <p14:creationId xmlns:p14="http://schemas.microsoft.com/office/powerpoint/2010/main" val="3925466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7" cy="6857999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E50C823-B738-4B40-8655-237902898EE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4354" y="6022281"/>
            <a:ext cx="3266671" cy="24636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defTabSz="642640" eaLnBrk="1" fontAlgn="auto" latinLnBrk="0" hangingPunct="1">
              <a:lnSpc>
                <a:spcPts val="170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4" b="0" i="0">
                <a:solidFill>
                  <a:srgbClr val="00A9C5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US" err="1"/>
              <a:t>ausimm.com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1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25BE2A8-5CA4-8856-8803-C0DD41296EF6}"/>
              </a:ext>
            </a:extLst>
          </p:cNvPr>
          <p:cNvSpPr/>
          <p:nvPr userDrawn="1"/>
        </p:nvSpPr>
        <p:spPr>
          <a:xfrm>
            <a:off x="6104312" y="0"/>
            <a:ext cx="6096000" cy="6885167"/>
          </a:xfrm>
          <a:prstGeom prst="rect">
            <a:avLst/>
          </a:prstGeom>
          <a:solidFill>
            <a:srgbClr val="7BAFD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6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82010B-FDDF-4CBF-0516-29BF070A0B17}"/>
              </a:ext>
            </a:extLst>
          </p:cNvPr>
          <p:cNvSpPr/>
          <p:nvPr userDrawn="1"/>
        </p:nvSpPr>
        <p:spPr>
          <a:xfrm>
            <a:off x="0" y="0"/>
            <a:ext cx="6096000" cy="6885167"/>
          </a:xfrm>
          <a:prstGeom prst="rect">
            <a:avLst/>
          </a:prstGeom>
          <a:solidFill>
            <a:srgbClr val="00AEC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9E89F4-7578-0CFC-0EF1-A258AAF9B1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/>
          <a:stretch>
            <a:fillRect/>
          </a:stretch>
        </p:blipFill>
        <p:spPr>
          <a:xfrm>
            <a:off x="-84904" y="0"/>
            <a:ext cx="12295729" cy="6876953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5AFD7C2D-0C7A-56D9-A1EC-1C83CF87CA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5093605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655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784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896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9023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518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&amp; Cha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7027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490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7034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8" cy="6857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40253-5600-B941-91C3-76B8900AE7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28" y="2143125"/>
            <a:ext cx="6750524" cy="535781"/>
          </a:xfrm>
        </p:spPr>
        <p:txBody>
          <a:bodyPr>
            <a:noAutofit/>
          </a:bodyPr>
          <a:lstStyle>
            <a:lvl1pPr>
              <a:defRPr sz="2811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Intro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1E94EA-F311-B248-AD26-9A6FA64260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828" y="2839640"/>
            <a:ext cx="7232492" cy="1737868"/>
          </a:xfrm>
        </p:spPr>
        <p:txBody>
          <a:bodyPr>
            <a:noAutofit/>
          </a:bodyPr>
          <a:lstStyle>
            <a:lvl1pPr>
              <a:defRPr sz="253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AU">
                <a:effectLst/>
                <a:latin typeface="Roboto Light" panose="02000000000000000000" pitchFamily="2" charset="0"/>
              </a:rPr>
              <a:t>Introduction </a:t>
            </a:r>
            <a:r>
              <a:rPr lang="en-AU" err="1">
                <a:effectLst/>
                <a:latin typeface="Roboto Light" panose="02000000000000000000" pitchFamily="2" charset="0"/>
              </a:rPr>
              <a:t>ccus</a:t>
            </a:r>
            <a:r>
              <a:rPr lang="en-AU">
                <a:effectLst/>
                <a:latin typeface="Roboto Light" panose="02000000000000000000" pitchFamily="2" charset="0"/>
              </a:rPr>
              <a:t> moles et </a:t>
            </a:r>
            <a:r>
              <a:rPr lang="en-AU" err="1">
                <a:effectLst/>
                <a:latin typeface="Roboto Light" panose="02000000000000000000" pitchFamily="2" charset="0"/>
              </a:rPr>
              <a:t>explab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ipiditiaset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aspeles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eraerit</a:t>
            </a:r>
            <a:r>
              <a:rPr lang="en-AU">
                <a:effectLst/>
                <a:latin typeface="Roboto Light" panose="02000000000000000000" pitchFamily="2" charset="0"/>
              </a:rPr>
              <a:t>, </a:t>
            </a:r>
            <a:r>
              <a:rPr lang="en-AU" err="1">
                <a:effectLst/>
                <a:latin typeface="Roboto Light" panose="02000000000000000000" pitchFamily="2" charset="0"/>
              </a:rPr>
              <a:t>sandis</a:t>
            </a:r>
            <a:r>
              <a:rPr lang="en-AU">
                <a:effectLst/>
                <a:latin typeface="Roboto Light" panose="02000000000000000000" pitchFamily="2" charset="0"/>
              </a:rPr>
              <a:t> et </a:t>
            </a:r>
            <a:r>
              <a:rPr lang="en-AU" err="1">
                <a:effectLst/>
                <a:latin typeface="Roboto Light" panose="02000000000000000000" pitchFamily="2" charset="0"/>
              </a:rPr>
              <a:t>isitate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lictiatetus</a:t>
            </a:r>
            <a:r>
              <a:rPr lang="en-AU">
                <a:effectLst/>
                <a:latin typeface="Roboto Light" panose="02000000000000000000" pitchFamily="2" charset="0"/>
              </a:rPr>
              <a:t>.</a:t>
            </a:r>
            <a:br>
              <a:rPr lang="en-AU">
                <a:effectLst/>
                <a:latin typeface="Roboto Light" panose="02000000000000000000" pitchFamily="2" charset="0"/>
              </a:rPr>
            </a:br>
            <a:r>
              <a:rPr lang="en-AU" err="1">
                <a:effectLst/>
                <a:latin typeface="Roboto Light" panose="02000000000000000000" pitchFamily="2" charset="0"/>
              </a:rPr>
              <a:t>Ipid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mo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volupic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illandu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ciusani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incto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dolorest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doluptis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cume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pr</a:t>
            </a:r>
            <a:endParaRPr lang="en-AU">
              <a:effectLst/>
              <a:latin typeface="Roboto Light" panose="02000000000000000000" pitchFamily="2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4142EB7-639E-C24E-87F0-CB7FB33E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25851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59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s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81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itl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220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entrance with a large sign&#10;&#10;AI-generated content may be incorrect.">
            <a:extLst>
              <a:ext uri="{FF2B5EF4-FFF2-40B4-BE49-F238E27FC236}">
                <a16:creationId xmlns:a16="http://schemas.microsoft.com/office/drawing/2014/main" id="{A1679196-9F2F-4550-7F3E-8D9DB16D0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90" y="11743"/>
            <a:ext cx="1027711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9381B8-4F01-6E48-AFC0-D585984EBF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86048" cy="685799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440253-5600-B941-91C3-76B8900AE77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7828" y="2143125"/>
            <a:ext cx="6750524" cy="535781"/>
          </a:xfrm>
        </p:spPr>
        <p:txBody>
          <a:bodyPr>
            <a:noAutofit/>
          </a:bodyPr>
          <a:lstStyle>
            <a:lvl1pPr>
              <a:defRPr sz="2811" b="0" i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</a:defRPr>
            </a:lvl1pPr>
          </a:lstStyle>
          <a:p>
            <a:pPr lvl="0"/>
            <a:r>
              <a:rPr lang="en-GB"/>
              <a:t>Intro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E1E94EA-F311-B248-AD26-9A6FA64260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7828" y="2839640"/>
            <a:ext cx="7232492" cy="1737868"/>
          </a:xfrm>
        </p:spPr>
        <p:txBody>
          <a:bodyPr>
            <a:noAutofit/>
          </a:bodyPr>
          <a:lstStyle>
            <a:lvl1pPr>
              <a:defRPr sz="2530" b="0" i="0">
                <a:solidFill>
                  <a:schemeClr val="bg1"/>
                </a:solidFill>
                <a:latin typeface="Roboto Light" panose="02000000000000000000" pitchFamily="2" charset="0"/>
                <a:ea typeface="Roboto Light" panose="02000000000000000000" pitchFamily="2" charset="0"/>
              </a:defRPr>
            </a:lvl1pPr>
          </a:lstStyle>
          <a:p>
            <a:r>
              <a:rPr lang="en-AU">
                <a:effectLst/>
                <a:latin typeface="Roboto Light" panose="02000000000000000000" pitchFamily="2" charset="0"/>
              </a:rPr>
              <a:t>Introduction </a:t>
            </a:r>
            <a:r>
              <a:rPr lang="en-AU" err="1">
                <a:effectLst/>
                <a:latin typeface="Roboto Light" panose="02000000000000000000" pitchFamily="2" charset="0"/>
              </a:rPr>
              <a:t>ccus</a:t>
            </a:r>
            <a:r>
              <a:rPr lang="en-AU">
                <a:effectLst/>
                <a:latin typeface="Roboto Light" panose="02000000000000000000" pitchFamily="2" charset="0"/>
              </a:rPr>
              <a:t> moles et </a:t>
            </a:r>
            <a:r>
              <a:rPr lang="en-AU" err="1">
                <a:effectLst/>
                <a:latin typeface="Roboto Light" panose="02000000000000000000" pitchFamily="2" charset="0"/>
              </a:rPr>
              <a:t>explab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ipiditiaset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aspeles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eraerit</a:t>
            </a:r>
            <a:r>
              <a:rPr lang="en-AU">
                <a:effectLst/>
                <a:latin typeface="Roboto Light" panose="02000000000000000000" pitchFamily="2" charset="0"/>
              </a:rPr>
              <a:t>, </a:t>
            </a:r>
            <a:r>
              <a:rPr lang="en-AU" err="1">
                <a:effectLst/>
                <a:latin typeface="Roboto Light" panose="02000000000000000000" pitchFamily="2" charset="0"/>
              </a:rPr>
              <a:t>sandis</a:t>
            </a:r>
            <a:r>
              <a:rPr lang="en-AU">
                <a:effectLst/>
                <a:latin typeface="Roboto Light" panose="02000000000000000000" pitchFamily="2" charset="0"/>
              </a:rPr>
              <a:t> et </a:t>
            </a:r>
            <a:r>
              <a:rPr lang="en-AU" err="1">
                <a:effectLst/>
                <a:latin typeface="Roboto Light" panose="02000000000000000000" pitchFamily="2" charset="0"/>
              </a:rPr>
              <a:t>isitate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lictiatetus</a:t>
            </a:r>
            <a:r>
              <a:rPr lang="en-AU">
                <a:effectLst/>
                <a:latin typeface="Roboto Light" panose="02000000000000000000" pitchFamily="2" charset="0"/>
              </a:rPr>
              <a:t>.</a:t>
            </a:r>
            <a:br>
              <a:rPr lang="en-AU">
                <a:effectLst/>
                <a:latin typeface="Roboto Light" panose="02000000000000000000" pitchFamily="2" charset="0"/>
              </a:rPr>
            </a:br>
            <a:r>
              <a:rPr lang="en-AU" err="1">
                <a:effectLst/>
                <a:latin typeface="Roboto Light" panose="02000000000000000000" pitchFamily="2" charset="0"/>
              </a:rPr>
              <a:t>Ipid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mo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volupic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illandu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ciusani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incto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dolorest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doluptis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cume</a:t>
            </a:r>
            <a:r>
              <a:rPr lang="en-AU">
                <a:effectLst/>
                <a:latin typeface="Roboto Light" panose="02000000000000000000" pitchFamily="2" charset="0"/>
              </a:rPr>
              <a:t> </a:t>
            </a:r>
            <a:r>
              <a:rPr lang="en-AU" err="1">
                <a:effectLst/>
                <a:latin typeface="Roboto Light" panose="02000000000000000000" pitchFamily="2" charset="0"/>
              </a:rPr>
              <a:t>pr</a:t>
            </a:r>
            <a:endParaRPr lang="en-AU">
              <a:effectLst/>
              <a:latin typeface="Roboto Light" panose="02000000000000000000" pitchFamily="2" charset="0"/>
            </a:endParaRPr>
          </a:p>
        </p:txBody>
      </p:sp>
      <p:sp>
        <p:nvSpPr>
          <p:cNvPr id="17" name="Text Placeholder 19">
            <a:extLst>
              <a:ext uri="{FF2B5EF4-FFF2-40B4-BE49-F238E27FC236}">
                <a16:creationId xmlns:a16="http://schemas.microsoft.com/office/drawing/2014/main" id="{84142EB7-639E-C24E-87F0-CB7FB33E5BC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95151" y="888469"/>
            <a:ext cx="2340193" cy="482203"/>
          </a:xfrm>
        </p:spPr>
        <p:txBody>
          <a:bodyPr>
            <a:noAutofit/>
          </a:bodyPr>
          <a:lstStyle>
            <a:lvl1pPr>
              <a:lnSpc>
                <a:spcPts val="1993"/>
              </a:lnSpc>
              <a:defRPr sz="1954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2736076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82FB42-C9FF-4D42-8D08-BB191CB4181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2" y="1"/>
            <a:ext cx="12186048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E7725AA-D815-2840-8BA0-2C8B2B8BC3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4355" y="2089547"/>
            <a:ext cx="10603291" cy="3911203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2108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4621" y="2910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8DBE55FC-12A8-4E64-9ED0-888CABD8DB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</p:spTree>
    <p:extLst>
      <p:ext uri="{BB962C8B-B14F-4D97-AF65-F5344CB8AC3E}">
        <p14:creationId xmlns:p14="http://schemas.microsoft.com/office/powerpoint/2010/main" val="641850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1D4817-CBA9-6254-DF41-BBFDB5F5F8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50" t="1105" r="-96"/>
          <a:stretch>
            <a:fillRect/>
          </a:stretch>
        </p:blipFill>
        <p:spPr>
          <a:xfrm>
            <a:off x="-119345" y="0"/>
            <a:ext cx="1234685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F03236-E555-D95F-4D4B-DB7AD1EA857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/>
          <a:stretch>
            <a:fillRect/>
          </a:stretch>
        </p:blipFill>
        <p:spPr>
          <a:xfrm>
            <a:off x="-84904" y="0"/>
            <a:ext cx="12295729" cy="6876953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1586484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F23F9A-DF59-22AB-AC90-075B4E6167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" y="0"/>
            <a:ext cx="1218605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BC7C96-9D3F-62CF-4B17-55374A7010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/>
          <a:stretch>
            <a:fillRect/>
          </a:stretch>
        </p:blipFill>
        <p:spPr>
          <a:xfrm>
            <a:off x="-84904" y="0"/>
            <a:ext cx="12295729" cy="6876953"/>
          </a:xfrm>
          <a:prstGeom prst="rect">
            <a:avLst/>
          </a:prstGeom>
        </p:spPr>
      </p:pic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504118C0-9B39-8C36-6F5C-02B65BDCE2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1631465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F864EEF-CDF8-6484-D0FF-94603CAF5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4"/>
          <a:stretch>
            <a:fillRect/>
          </a:stretch>
        </p:blipFill>
        <p:spPr>
          <a:xfrm>
            <a:off x="6121324" y="0"/>
            <a:ext cx="6070675" cy="71732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736D11-7F6C-D05C-1B5C-997E46043E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1"/>
          <a:stretch>
            <a:fillRect/>
          </a:stretch>
        </p:blipFill>
        <p:spPr>
          <a:xfrm>
            <a:off x="-1" y="0"/>
            <a:ext cx="6121323" cy="72224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6BCB1F4-BC1D-6477-EEA6-499C734B4314}"/>
              </a:ext>
            </a:extLst>
          </p:cNvPr>
          <p:cNvSpPr>
            <a:spLocks/>
          </p:cNvSpPr>
          <p:nvPr userDrawn="1"/>
        </p:nvSpPr>
        <p:spPr>
          <a:xfrm>
            <a:off x="7566" y="0"/>
            <a:ext cx="12192002" cy="3116886"/>
          </a:xfrm>
          <a:prstGeom prst="rect">
            <a:avLst/>
          </a:prstGeom>
          <a:gradFill flip="none" rotWithShape="1">
            <a:gsLst>
              <a:gs pos="8000">
                <a:schemeClr val="bg2"/>
              </a:gs>
              <a:gs pos="86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0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1527C-AA18-8960-E647-02A97973239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"/>
          <a:stretch>
            <a:fillRect/>
          </a:stretch>
        </p:blipFill>
        <p:spPr>
          <a:xfrm>
            <a:off x="-84904" y="0"/>
            <a:ext cx="12295729" cy="6876953"/>
          </a:xfrm>
          <a:prstGeom prst="rect">
            <a:avLst/>
          </a:prstGeom>
        </p:spPr>
      </p:pic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1D27E98E-C16B-0506-080F-ACA7FB33CC9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49011" y="2148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41842145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464">
          <p15:clr>
            <a:srgbClr val="FBAE40"/>
          </p15:clr>
        </p15:guide>
        <p15:guide id="3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182FB42-C9FF-4D42-8D08-BB191CB418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0" y="1"/>
            <a:ext cx="12141511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DE7725AA-D815-2840-8BA0-2C8B2B8BC31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85899" y="1875233"/>
            <a:ext cx="5273908" cy="2222084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4621" y="2910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4A0F83C-20A9-4B0E-A643-CA301468DD3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215999" y="1875233"/>
            <a:ext cx="5610059" cy="2222085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4B5E58EF-81D4-4B9A-B702-7BB9061E56B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785898" y="4352518"/>
            <a:ext cx="5273908" cy="2184010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D93162FA-6636-4355-A05B-DC03CA56D91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216000" y="4352518"/>
            <a:ext cx="5610061" cy="2184005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1BE72B8-1F5D-47A1-BA3E-7AB2635DF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7AB7CBC-8CC7-4A45-88A6-60D4A28E3E45}"/>
              </a:ext>
            </a:extLst>
          </p:cNvPr>
          <p:cNvCxnSpPr>
            <a:cxnSpLocks/>
          </p:cNvCxnSpPr>
          <p:nvPr userDrawn="1"/>
        </p:nvCxnSpPr>
        <p:spPr>
          <a:xfrm>
            <a:off x="785898" y="4232672"/>
            <a:ext cx="11040160" cy="0"/>
          </a:xfrm>
          <a:prstGeom prst="line">
            <a:avLst/>
          </a:prstGeom>
          <a:ln w="53975">
            <a:solidFill>
              <a:srgbClr val="00A9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AF9D17E-2BC7-460D-AFE4-1714A4762175}"/>
              </a:ext>
            </a:extLst>
          </p:cNvPr>
          <p:cNvCxnSpPr>
            <a:cxnSpLocks/>
          </p:cNvCxnSpPr>
          <p:nvPr userDrawn="1"/>
        </p:nvCxnSpPr>
        <p:spPr>
          <a:xfrm flipV="1">
            <a:off x="6149552" y="1875233"/>
            <a:ext cx="0" cy="4661290"/>
          </a:xfrm>
          <a:prstGeom prst="line">
            <a:avLst/>
          </a:prstGeom>
          <a:ln w="53975">
            <a:solidFill>
              <a:srgbClr val="00A9C5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95E96D84-1647-431E-AF45-3E7F3E36ADF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785898" y="2678909"/>
            <a:ext cx="2257639" cy="1418408"/>
          </a:xfrm>
        </p:spPr>
        <p:txBody>
          <a:bodyPr lIns="0" tIns="0" rIns="0" bIns="0">
            <a:normAutofit/>
          </a:bodyPr>
          <a:lstStyle>
            <a:lvl1pPr marL="0" indent="0">
              <a:buFont typeface="+mj-lt"/>
              <a:buNone/>
              <a:defRPr sz="1687" b="0">
                <a:solidFill>
                  <a:srgbClr val="003A5D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06567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A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ADF96C-C519-6226-1231-A16E01A551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20" y="1"/>
            <a:ext cx="12141511" cy="6857999"/>
          </a:xfrm>
          <a:prstGeom prst="rect">
            <a:avLst/>
          </a:prstGeom>
        </p:spPr>
      </p:pic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DE95AEE-FCE9-7342-A7D9-9EC26E85DD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4354" y="696516"/>
            <a:ext cx="4766126" cy="48220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811" b="0" i="0">
                <a:solidFill>
                  <a:srgbClr val="003A5D"/>
                </a:solidFill>
                <a:latin typeface="Roboto Medium" pitchFamily="2" charset="0"/>
                <a:ea typeface="Roboto Medium" pitchFamily="2" charset="0"/>
              </a:defRPr>
            </a:lvl1pPr>
          </a:lstStyle>
          <a:p>
            <a:pPr lvl="0"/>
            <a:r>
              <a:rPr lang="en-US"/>
              <a:t>Page heading sits top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F9A92F6-3AC0-6348-AB67-29F18596F5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504621" y="291094"/>
            <a:ext cx="1071040" cy="350873"/>
          </a:xfrm>
        </p:spPr>
        <p:txBody>
          <a:bodyPr lIns="90000">
            <a:noAutofit/>
          </a:bodyPr>
          <a:lstStyle>
            <a:lvl1pPr>
              <a:lnSpc>
                <a:spcPts val="1080"/>
              </a:lnSpc>
              <a:defRPr sz="1054" b="0" i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1pPr>
          </a:lstStyle>
          <a:p>
            <a:pPr lvl="0"/>
            <a:r>
              <a:rPr lang="en-GB"/>
              <a:t>Membership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F599731-1C55-7B44-ADC2-8189C2FEEB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4354" y="2089547"/>
            <a:ext cx="5194542" cy="4179094"/>
          </a:xfrm>
          <a:prstGeom prst="rect">
            <a:avLst/>
          </a:prstGeom>
        </p:spPr>
        <p:txBody>
          <a:bodyPr vert="horz" lIns="0" tIns="0" rIns="0" bIns="0" numCol="1" spcCol="432000"/>
          <a:lstStyle>
            <a:lvl1pPr algn="l">
              <a:spcBef>
                <a:spcPts val="0"/>
              </a:spcBef>
              <a:spcAft>
                <a:spcPts val="1054"/>
              </a:spcAft>
              <a:defRPr lang="en-AU" sz="2108" b="0" i="0" smtClean="0">
                <a:effectLst/>
              </a:defRPr>
            </a:lvl1pPr>
          </a:lstStyle>
          <a:p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Endi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de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nullese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dipsant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que most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laut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quia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eicident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et,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sedite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et vel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imincto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conet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q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voloria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solupturt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fuga</a:t>
            </a:r>
            <a: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b="1" err="1">
                <a:solidFill>
                  <a:srgbClr val="0B3C5C"/>
                </a:solidFill>
                <a:effectLst/>
                <a:latin typeface="Roboto" pitchFamily="2" charset="0"/>
              </a:rPr>
              <a:t>andae</a:t>
            </a:r>
            <a:br>
              <a:rPr lang="en-AU" b="1">
                <a:solidFill>
                  <a:srgbClr val="0B3C5C"/>
                </a:solidFill>
                <a:effectLst/>
                <a:latin typeface="Roboto" pitchFamily="2" charset="0"/>
              </a:rPr>
            </a:b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Xercient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latiossi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dipsanderum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vendita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sincit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et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quis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nonem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eum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nonem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serion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repellam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,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restiameni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susam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qui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aut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.</a:t>
            </a:r>
            <a:b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</a:b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Repellam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,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conse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il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milit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in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explabo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restiameni</a:t>
            </a:r>
            <a:r>
              <a:rPr lang="en-AU">
                <a:solidFill>
                  <a:srgbClr val="0B3C5C"/>
                </a:solidFill>
                <a:effectLst/>
                <a:latin typeface="Roboto" pitchFamily="2" charset="0"/>
              </a:rPr>
              <a:t> to et liberum </a:t>
            </a:r>
            <a:r>
              <a:rPr lang="en-AU" err="1">
                <a:solidFill>
                  <a:srgbClr val="0B3C5C"/>
                </a:solidFill>
                <a:effectLst/>
                <a:latin typeface="Roboto" pitchFamily="2" charset="0"/>
              </a:rPr>
              <a:t>aolent</a:t>
            </a:r>
            <a:endParaRPr lang="en-AU">
              <a:solidFill>
                <a:srgbClr val="0B3C5C"/>
              </a:solidFill>
              <a:effectLst/>
              <a:latin typeface="Roboto" pitchFamily="2" charset="0"/>
            </a:endParaRPr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6501B0F9-EAB0-C146-97D5-0C1B8481EC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24416" y="1714500"/>
            <a:ext cx="4873230" cy="4554141"/>
          </a:xfrm>
        </p:spPr>
        <p:txBody>
          <a:bodyPr anchor="ctr" anchorCtr="0">
            <a:normAutofit/>
          </a:bodyPr>
          <a:lstStyle>
            <a:lvl1pPr marL="0" indent="0" algn="ctr">
              <a:buFont typeface="+mj-lt"/>
              <a:buNone/>
              <a:defRPr sz="1124" b="0">
                <a:solidFill>
                  <a:schemeClr val="tx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icon </a:t>
            </a:r>
            <a:br>
              <a:rPr lang="en-US"/>
            </a:br>
            <a:r>
              <a:rPr lang="en-US"/>
              <a:t>to insert graph / image / table</a:t>
            </a:r>
            <a:endParaRPr lang="en-GB"/>
          </a:p>
          <a:p>
            <a:pPr lvl="0"/>
            <a:endParaRPr lang="en-GB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829680F-33BF-421A-8DD5-474A67372D8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4354" y="1318665"/>
            <a:ext cx="3266671" cy="37504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>
              <a:defRPr sz="2108" b="1" i="0">
                <a:solidFill>
                  <a:srgbClr val="00A9C5"/>
                </a:solidFill>
                <a:latin typeface="Roboto" pitchFamily="2" charset="0"/>
                <a:ea typeface="Roboto" pitchFamily="2" charset="0"/>
              </a:defRPr>
            </a:lvl1pPr>
          </a:lstStyle>
          <a:p>
            <a:pPr lvl="0"/>
            <a:r>
              <a:rPr lang="en-US"/>
              <a:t>Page subheading</a:t>
            </a:r>
          </a:p>
        </p:txBody>
      </p:sp>
    </p:spTree>
    <p:extLst>
      <p:ext uri="{BB962C8B-B14F-4D97-AF65-F5344CB8AC3E}">
        <p14:creationId xmlns:p14="http://schemas.microsoft.com/office/powerpoint/2010/main" val="3004005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E294D-C32F-4986-A016-BA6B19DED81B}" type="datetime1">
              <a:rPr lang="en-US" smtClean="0"/>
              <a:t>3/4/2026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134B2F9-0E96-F340-A6FF-2934E280C7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072" y="1283642"/>
            <a:ext cx="7390173" cy="30595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309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82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 sz="2249" b="1">
          <a:latin typeface="Roboto" pitchFamily="2" charset="0"/>
          <a:ea typeface="Roboto" pitchFamily="2" charset="0"/>
          <a:cs typeface="Poppins-Semibold"/>
        </a:defRPr>
      </a:lvl1pPr>
      <a:lvl2pPr marL="321320">
        <a:defRPr sz="1968">
          <a:latin typeface="Roboto" pitchFamily="2" charset="0"/>
          <a:ea typeface="Roboto" pitchFamily="2" charset="0"/>
          <a:cs typeface="Poppins-Light"/>
        </a:defRPr>
      </a:lvl2pPr>
      <a:lvl3pPr marL="642640">
        <a:defRPr sz="1968">
          <a:latin typeface="Roboto" pitchFamily="2" charset="0"/>
          <a:ea typeface="Roboto" pitchFamily="2" charset="0"/>
          <a:cs typeface="Poppins-Light"/>
        </a:defRPr>
      </a:lvl3pPr>
      <a:lvl4pPr marL="963960">
        <a:defRPr sz="1968">
          <a:latin typeface="Roboto" pitchFamily="2" charset="0"/>
          <a:ea typeface="Roboto" pitchFamily="2" charset="0"/>
          <a:cs typeface="Poppins-Light"/>
        </a:defRPr>
      </a:lvl4pPr>
      <a:lvl5pPr marL="1285281">
        <a:defRPr sz="1968">
          <a:latin typeface="Roboto" pitchFamily="2" charset="0"/>
          <a:ea typeface="Roboto" pitchFamily="2" charset="0"/>
          <a:cs typeface="Poppins-Light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21320">
        <a:defRPr>
          <a:latin typeface="+mn-lt"/>
          <a:ea typeface="+mn-ea"/>
          <a:cs typeface="+mn-cs"/>
        </a:defRPr>
      </a:lvl2pPr>
      <a:lvl3pPr marL="642640">
        <a:defRPr>
          <a:latin typeface="+mn-lt"/>
          <a:ea typeface="+mn-ea"/>
          <a:cs typeface="+mn-cs"/>
        </a:defRPr>
      </a:lvl3pPr>
      <a:lvl4pPr marL="963960">
        <a:defRPr>
          <a:latin typeface="+mn-lt"/>
          <a:ea typeface="+mn-ea"/>
          <a:cs typeface="+mn-cs"/>
        </a:defRPr>
      </a:lvl4pPr>
      <a:lvl5pPr marL="1285281">
        <a:defRPr>
          <a:latin typeface="+mn-lt"/>
          <a:ea typeface="+mn-ea"/>
          <a:cs typeface="+mn-cs"/>
        </a:defRPr>
      </a:lvl5pPr>
      <a:lvl6pPr marL="1606601">
        <a:defRPr>
          <a:latin typeface="+mn-lt"/>
          <a:ea typeface="+mn-ea"/>
          <a:cs typeface="+mn-cs"/>
        </a:defRPr>
      </a:lvl6pPr>
      <a:lvl7pPr marL="1927921">
        <a:defRPr>
          <a:latin typeface="+mn-lt"/>
          <a:ea typeface="+mn-ea"/>
          <a:cs typeface="+mn-cs"/>
        </a:defRPr>
      </a:lvl7pPr>
      <a:lvl8pPr marL="2249241">
        <a:defRPr>
          <a:latin typeface="+mn-lt"/>
          <a:ea typeface="+mn-ea"/>
          <a:cs typeface="+mn-cs"/>
        </a:defRPr>
      </a:lvl8pPr>
      <a:lvl9pPr marL="2570561">
        <a:defRPr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072">
          <p15:clr>
            <a:srgbClr val="F26B43"/>
          </p15:clr>
        </p15:guide>
        <p15:guide id="2" pos="54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73C87FC-595B-8028-EB8C-A96AB79FE15B}"/>
              </a:ext>
            </a:extLst>
          </p:cNvPr>
          <p:cNvSpPr/>
          <p:nvPr/>
        </p:nvSpPr>
        <p:spPr>
          <a:xfrm>
            <a:off x="6845728" y="1983097"/>
            <a:ext cx="5087438" cy="362043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7930-01BF-9D5F-6BE2-8E52156B7E87}"/>
              </a:ext>
            </a:extLst>
          </p:cNvPr>
          <p:cNvSpPr txBox="1"/>
          <p:nvPr/>
        </p:nvSpPr>
        <p:spPr>
          <a:xfrm>
            <a:off x="7238652" y="2357961"/>
            <a:ext cx="4426367" cy="298056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defTabSz="642640"/>
            <a:r>
              <a:rPr lang="en-AU" sz="32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"</a:t>
            </a:r>
            <a:r>
              <a:rPr lang="en-AU" sz="30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Whether you're FIFO or city based, AusIMM is a fantastic community  where you can mingle and meet peers and industry leaders."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B01EFA9-F5E8-00EF-5744-58F8C8986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23290" y="5300567"/>
            <a:ext cx="5706657" cy="11371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4863F8-F59E-67A9-3857-300F9E79CA96}"/>
              </a:ext>
            </a:extLst>
          </p:cNvPr>
          <p:cNvSpPr txBox="1"/>
          <p:nvPr/>
        </p:nvSpPr>
        <p:spPr>
          <a:xfrm>
            <a:off x="1354914" y="5392074"/>
            <a:ext cx="3343901" cy="954107"/>
          </a:xfrm>
          <a:prstGeom prst="rect">
            <a:avLst/>
          </a:prstGeom>
        </p:spPr>
        <p:txBody>
          <a:bodyPr vert="horz" wrap="square" rtlCol="0" anchor="ctr">
            <a:spAutoFit/>
          </a:bodyPr>
          <a:lstStyle/>
          <a:p>
            <a:pPr algn="l"/>
            <a:r>
              <a:rPr lang="en-AU" sz="2400" b="1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Josephine </a:t>
            </a:r>
            <a:r>
              <a:rPr lang="en-AU" sz="2400" b="1" i="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Liantono</a:t>
            </a:r>
            <a:endParaRPr lang="en-AU" sz="2400" b="1" i="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AAusIMM</a:t>
            </a:r>
            <a:endParaRPr lang="en-AU" sz="1600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/>
            <a:r>
              <a:rPr lang="en-AU" sz="1600" b="0" i="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Mine Infrastructure Engineer, BHP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3CDE8BD-F8E3-BD07-AC3F-925D3459EE0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3101075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7F298-3DC1-9E5F-3856-5A3FF5D44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7ADEC38-A54B-019C-4951-7614FDBBF8EC}"/>
              </a:ext>
            </a:extLst>
          </p:cNvPr>
          <p:cNvSpPr/>
          <p:nvPr/>
        </p:nvSpPr>
        <p:spPr>
          <a:xfrm>
            <a:off x="370576" y="1126265"/>
            <a:ext cx="5082575" cy="323791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640"/>
            <a:endParaRPr lang="en-AU" sz="126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7FD232-8801-BAA0-C3FC-2C74CA0A7949}"/>
              </a:ext>
            </a:extLst>
          </p:cNvPr>
          <p:cNvSpPr txBox="1"/>
          <p:nvPr/>
        </p:nvSpPr>
        <p:spPr>
          <a:xfrm>
            <a:off x="705311" y="1506120"/>
            <a:ext cx="4426367" cy="2492990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defTabSz="642640"/>
            <a:r>
              <a:rPr lang="en-AU" sz="36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"</a:t>
            </a:r>
            <a:r>
              <a:rPr lang="en-AU" sz="3000" kern="0">
                <a:solidFill>
                  <a:srgbClr val="003A5D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AusIMM has developed my professional skills, public speaking, and exposure to the rest of the industry."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7373C7-8BB9-3947-2F58-215CEDE63732}"/>
              </a:ext>
            </a:extLst>
          </p:cNvPr>
          <p:cNvGrpSpPr/>
          <p:nvPr/>
        </p:nvGrpSpPr>
        <p:grpSpPr>
          <a:xfrm>
            <a:off x="0" y="5334829"/>
            <a:ext cx="5706657" cy="1137120"/>
            <a:chOff x="-1" y="5305306"/>
            <a:chExt cx="5706657" cy="1137120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BD11124E-2984-8EEF-9340-9C064364F2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-1" y="5305306"/>
              <a:ext cx="5706657" cy="113712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69331B6-4AF0-BB56-2F1F-375690676680}"/>
                </a:ext>
              </a:extLst>
            </p:cNvPr>
            <p:cNvSpPr txBox="1"/>
            <p:nvPr/>
          </p:nvSpPr>
          <p:spPr>
            <a:xfrm>
              <a:off x="1354914" y="5392074"/>
              <a:ext cx="4351742" cy="954107"/>
            </a:xfrm>
            <a:prstGeom prst="rect">
              <a:avLst/>
            </a:prstGeom>
          </p:spPr>
          <p:txBody>
            <a:bodyPr vert="horz" wrap="square" rtlCol="0" anchor="ctr">
              <a:spAutoFit/>
            </a:bodyPr>
            <a:lstStyle/>
            <a:p>
              <a:pPr algn="l"/>
              <a:r>
                <a:rPr lang="en-AU" sz="2400" b="1" i="0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Thomas Taylor</a:t>
              </a:r>
            </a:p>
            <a:p>
              <a:pPr algn="l"/>
              <a:r>
                <a:rPr lang="en-AU" sz="1600" kern="0" dirty="0" err="1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MAusIMM</a:t>
              </a:r>
              <a:endParaRPr lang="en-AU" sz="1600" kern="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endParaRPr>
            </a:p>
            <a:p>
              <a:pPr algn="l"/>
              <a:r>
                <a:rPr lang="en-AU" sz="1600" b="0" i="0" kern="0" dirty="0">
                  <a:solidFill>
                    <a:schemeClr val="bg1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Senior Metallurgist at Fortescue Iron Bridge</a:t>
              </a:r>
            </a:p>
          </p:txBody>
        </p:sp>
      </p:grp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CF248596-B59A-057F-9C37-67451CE2526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44113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DB8B64-5D9B-B841-F6C7-C4AA827C5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5681E4D9-60CA-BE88-D122-361304CF505B}"/>
              </a:ext>
            </a:extLst>
          </p:cNvPr>
          <p:cNvSpPr txBox="1"/>
          <p:nvPr/>
        </p:nvSpPr>
        <p:spPr>
          <a:xfrm>
            <a:off x="379616" y="1399949"/>
            <a:ext cx="4990670" cy="4339650"/>
          </a:xfrm>
          <a:prstGeom prst="rect">
            <a:avLst/>
          </a:prstGeom>
          <a:effectLst/>
        </p:spPr>
        <p:txBody>
          <a:bodyPr vert="horz" wrap="square" rtlCol="0" anchor="ctr">
            <a:spAutoFit/>
          </a:bodyPr>
          <a:lstStyle/>
          <a:p>
            <a:pPr defTabSz="642640">
              <a:spcAft>
                <a:spcPts val="1200"/>
              </a:spcAft>
            </a:pPr>
            <a:r>
              <a:rPr lang="en-AU" sz="2500" kern="0" dirty="0">
                <a:solidFill>
                  <a:srgbClr val="003B5C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“AusIMM has elevated my career through exposure to different facets of the mining industry.”</a:t>
            </a:r>
          </a:p>
          <a:p>
            <a:pPr defTabSz="642640">
              <a:spcAft>
                <a:spcPts val="1200"/>
              </a:spcAft>
            </a:pPr>
            <a:endParaRPr lang="en-AU" sz="2500" kern="0" dirty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Aft>
                <a:spcPts val="1200"/>
              </a:spcAft>
            </a:pPr>
            <a:endParaRPr lang="en-AU" sz="2500" kern="0" dirty="0">
              <a:solidFill>
                <a:srgbClr val="003B5C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2000" b="1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Ana Chiquini </a:t>
            </a:r>
          </a:p>
          <a:p>
            <a:pPr defTabSz="642640">
              <a:spcBef>
                <a:spcPts val="600"/>
              </a:spcBef>
            </a:pPr>
            <a:r>
              <a:rPr lang="en-AU" kern="0" dirty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MAusIMM</a:t>
            </a:r>
            <a:r>
              <a:rPr lang="en-AU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(CP)</a:t>
            </a:r>
          </a:p>
          <a:p>
            <a:pPr defTabSz="642640">
              <a:spcBef>
                <a:spcPts val="600"/>
              </a:spcBef>
            </a:pPr>
            <a:r>
              <a:rPr lang="en-AU" sz="1600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Principal Geologist at </a:t>
            </a:r>
            <a:br>
              <a:rPr lang="en-AU" sz="1600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Resource </a:t>
            </a:r>
            <a:r>
              <a:rPr lang="en-AU" sz="1600" kern="0" dirty="0" err="1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Modeling</a:t>
            </a:r>
            <a:r>
              <a:rPr lang="en-AU" sz="1600" kern="0" dirty="0">
                <a:solidFill>
                  <a:srgbClr val="003B5C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Solutions </a:t>
            </a:r>
          </a:p>
          <a:p>
            <a:pPr defTabSz="642640"/>
            <a:endParaRPr lang="en-AU" kern="0" dirty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/>
            <a:endParaRPr lang="en-AU" kern="0" dirty="0">
              <a:solidFill>
                <a:srgbClr val="003B5C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D8F8CC7-2A48-7414-EFC4-B31DC8DAFE9B}"/>
              </a:ext>
            </a:extLst>
          </p:cNvPr>
          <p:cNvSpPr txBox="1"/>
          <p:nvPr/>
        </p:nvSpPr>
        <p:spPr>
          <a:xfrm>
            <a:off x="6492240" y="1192879"/>
            <a:ext cx="5320144" cy="4356129"/>
          </a:xfrm>
          <a:prstGeom prst="rect">
            <a:avLst/>
          </a:prstGeom>
          <a:noFill/>
          <a:ln>
            <a:noFil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wrap="square" lIns="252000" tIns="252000" rIns="252000" bIns="252000" rtlCol="0" anchor="ctr" anchorCtr="0">
            <a:spAutoFit/>
          </a:bodyPr>
          <a:lstStyle/>
          <a:p>
            <a:pPr defTabSz="642640">
              <a:spcBef>
                <a:spcPts val="2400"/>
              </a:spcBef>
            </a:pPr>
            <a:r>
              <a:rPr lang="en-AU" sz="2500" kern="0">
                <a:solidFill>
                  <a:schemeClr val="bg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Roboto Medium" panose="02000000000000000000" pitchFamily="2" charset="0"/>
              </a:rPr>
              <a:t>“AusIMM has elevated my career through exposure to different facets of the mining industry. ”</a:t>
            </a:r>
          </a:p>
          <a:p>
            <a:pPr defTabSz="642640">
              <a:spcBef>
                <a:spcPts val="2400"/>
              </a:spcBef>
            </a:pPr>
            <a:endParaRPr lang="en-AU" sz="2500" ker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2400"/>
              </a:spcBef>
            </a:pPr>
            <a:endParaRPr lang="en-AU" sz="2500" kern="0">
              <a:solidFill>
                <a:schemeClr val="bg1"/>
              </a:solidFill>
              <a:latin typeface="Roboto Medium" panose="02000000000000000000" pitchFamily="2" charset="0"/>
              <a:ea typeface="Roboto Medium" panose="02000000000000000000" pitchFamily="2" charset="0"/>
              <a:cs typeface="Roboto Medium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2000" b="1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Oliver Mowbray </a:t>
            </a:r>
          </a:p>
          <a:p>
            <a:pPr defTabSz="642640">
              <a:spcBef>
                <a:spcPts val="600"/>
              </a:spcBef>
            </a:pPr>
            <a:r>
              <a:rPr lang="en-AU" kern="0" err="1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AAusIMM</a:t>
            </a:r>
            <a:endParaRPr lang="en-AU" kern="0">
              <a:solidFill>
                <a:schemeClr val="bg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defTabSz="642640">
              <a:spcBef>
                <a:spcPts val="600"/>
              </a:spcBef>
            </a:pPr>
            <a:r>
              <a: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Geophysicist, Southern </a:t>
            </a:r>
            <a:br>
              <a: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AU" sz="1600" ker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Geoscience Consultant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429E03-ACCC-94C7-B6B8-B497D7AA82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102" y="2772230"/>
            <a:ext cx="4721303" cy="4112938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ADF668-9924-D362-2A0E-52EEA0F325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9704" y="2501871"/>
            <a:ext cx="5000466" cy="435612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730CEF-B371-2572-C53A-A1CDBFCADC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AU"/>
              <a:t>Membership</a:t>
            </a:r>
          </a:p>
        </p:txBody>
      </p:sp>
    </p:spTree>
    <p:extLst>
      <p:ext uri="{BB962C8B-B14F-4D97-AF65-F5344CB8AC3E}">
        <p14:creationId xmlns:p14="http://schemas.microsoft.com/office/powerpoint/2010/main" val="362587489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tratton Finance 1">
      <a:dk1>
        <a:sysClr val="windowText" lastClr="000000"/>
      </a:dk1>
      <a:lt1>
        <a:sysClr val="window" lastClr="FFFFFF"/>
      </a:lt1>
      <a:dk2>
        <a:srgbClr val="330072"/>
      </a:dk2>
      <a:lt2>
        <a:srgbClr val="25282A"/>
      </a:lt2>
      <a:accent1>
        <a:srgbClr val="F1F2F2"/>
      </a:accent1>
      <a:accent2>
        <a:srgbClr val="00D78F"/>
      </a:accent2>
      <a:accent3>
        <a:srgbClr val="F23457"/>
      </a:accent3>
      <a:accent4>
        <a:srgbClr val="00C1D5"/>
      </a:accent4>
      <a:accent5>
        <a:srgbClr val="4CB3C9"/>
      </a:accent5>
      <a:accent6>
        <a:srgbClr val="4CA4CF"/>
      </a:accent6>
      <a:hlink>
        <a:srgbClr val="0000FF"/>
      </a:hlink>
      <a:folHlink>
        <a:srgbClr val="8C949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/>
      <a:lstStyle>
        <a:defPPr algn="l">
          <a:lnSpc>
            <a:spcPts val="2836"/>
          </a:lnSpc>
          <a:defRPr sz="2780" b="0" i="0" kern="0" dirty="0">
            <a:solidFill>
              <a:schemeClr val="bg1"/>
            </a:solidFill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8a5fc2a-bb63-4eab-a28b-7f3f406ddde9" xsi:nil="true"/>
    <lcf76f155ced4ddcb4097134ff3c332f xmlns="deb2f356-6b86-42f2-8a50-b1ee50974720">
      <Terms xmlns="http://schemas.microsoft.com/office/infopath/2007/PartnerControls"/>
    </lcf76f155ced4ddcb4097134ff3c332f>
    <NavigatorClassification xmlns="38a5fc2a-bb63-4eab-a28b-7f3f406ddde9">Functional</NavigatorClassification>
    <c08828ddcf05457e9e72cbc413b4bf93 xmlns="38a5fc2a-bb63-4eab-a28b-7f3f406ddde9">
      <Terms xmlns="http://schemas.microsoft.com/office/infopath/2007/PartnerControls"/>
    </c08828ddcf05457e9e72cbc413b4bf93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291535615E7434AAC254F6DD7A30C98" ma:contentTypeVersion="21" ma:contentTypeDescription="Create a new document." ma:contentTypeScope="" ma:versionID="2a87ba99a1cc8dbc35e8e35afae88970">
  <xsd:schema xmlns:xsd="http://www.w3.org/2001/XMLSchema" xmlns:xs="http://www.w3.org/2001/XMLSchema" xmlns:p="http://schemas.microsoft.com/office/2006/metadata/properties" xmlns:ns2="38a5fc2a-bb63-4eab-a28b-7f3f406ddde9" xmlns:ns3="deb2f356-6b86-42f2-8a50-b1ee50974720" targetNamespace="http://schemas.microsoft.com/office/2006/metadata/properties" ma:root="true" ma:fieldsID="aa6428bd781e1630f183a2937f6efcd5" ns2:_="" ns3:_="">
    <xsd:import namespace="38a5fc2a-bb63-4eab-a28b-7f3f406ddde9"/>
    <xsd:import namespace="deb2f356-6b86-42f2-8a50-b1ee50974720"/>
    <xsd:element name="properties">
      <xsd:complexType>
        <xsd:sequence>
          <xsd:element name="documentManagement">
            <xsd:complexType>
              <xsd:all>
                <xsd:element ref="ns2:c08828ddcf05457e9e72cbc413b4bf93" minOccurs="0"/>
                <xsd:element ref="ns2:TaxCatchAll" minOccurs="0"/>
                <xsd:element ref="ns2:NavigatorClassification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a5fc2a-bb63-4eab-a28b-7f3f406ddde9" elementFormDefault="qualified">
    <xsd:import namespace="http://schemas.microsoft.com/office/2006/documentManagement/types"/>
    <xsd:import namespace="http://schemas.microsoft.com/office/infopath/2007/PartnerControls"/>
    <xsd:element name="c08828ddcf05457e9e72cbc413b4bf93" ma:index="9" nillable="true" ma:taxonomy="true" ma:internalName="c08828ddcf05457e9e72cbc413b4bf93" ma:taxonomyFieldName="aiSiteType" ma:displayName="Team Type" ma:default="" ma:fieldId="{c08828dd-cf05-457e-9e72-cbc413b4bf93}" ma:sspId="42e1a715-23f6-4b5e-904c-e5597a7407e2" ma:termSetId="fd5cf4ef-16fb-4733-b4a2-487bc2a939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0" nillable="true" ma:displayName="Taxonomy Catch All Column" ma:hidden="true" ma:list="{9a0e1783-2a7b-4c61-84e7-24f87de2affc}" ma:internalName="TaxCatchAll" ma:showField="CatchAllData" ma:web="38a5fc2a-bb63-4eab-a28b-7f3f406ddde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avigatorClassification" ma:index="11" nillable="true" ma:displayName="Site Classification" ma:default="Functional" ma:hidden="true" ma:internalName="NavigatorClassification">
      <xsd:simpleType>
        <xsd:restriction base="dms:Text"/>
      </xsd:simpleType>
    </xsd:element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b2f356-6b86-42f2-8a50-b1ee509747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2e1a715-23f6-4b5e-904c-e5597a7407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E6B22AD-D79F-4C4A-8795-3B0684A7C7A7}">
  <ds:schemaRefs>
    <ds:schemaRef ds:uri="bcd48048-2cb5-4fb0-bd52-c45216355667"/>
    <ds:schemaRef ds:uri="f2e2233d-7f40-4c56-86df-9334e5330e2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DDEAE08-3AEE-47D3-BEEA-C6DCF4912A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56CAA3-E31F-4578-BA50-A64234FA673E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119</Words>
  <Application>Microsoft Office PowerPoint</Application>
  <PresentationFormat>Widescreen</PresentationFormat>
  <Paragraphs>23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Calibri</vt:lpstr>
      <vt:lpstr>Roboto</vt:lpstr>
      <vt:lpstr>Roboto Light</vt:lpstr>
      <vt:lpstr>Roboto Medium</vt:lpstr>
      <vt:lpstr>1_Office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Brooke Mills</dc:creator>
  <cp:lastModifiedBy>Nicola Nemaric</cp:lastModifiedBy>
  <cp:revision>3</cp:revision>
  <dcterms:created xsi:type="dcterms:W3CDTF">2026-02-27T03:39:16Z</dcterms:created>
  <dcterms:modified xsi:type="dcterms:W3CDTF">2026-03-04T02:07:33Z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0x010100A291535615E7434AAC254F6DD7A30C98</vt:lpwstr>
  </property>
  <property fmtid="{D5CDD505-2E9C-101B-9397-08002B2CF9AE}" pid="3" name="MediaServiceImageTags">
    <vt:lpwstr/>
  </property>
  <property fmtid="{D5CDD505-2E9C-101B-9397-08002B2CF9AE}" pid="4" name="aiSiteType">
    <vt:lpwstr/>
  </property>
</Properties>
</file>