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9" r:id="rId5"/>
    <p:sldId id="270" r:id="rId6"/>
    <p:sldId id="273" r:id="rId7"/>
    <p:sldId id="276" r:id="rId8"/>
    <p:sldId id="278" r:id="rId9"/>
    <p:sldId id="277" r:id="rId10"/>
    <p:sldId id="279" r:id="rId11"/>
    <p:sldId id="272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5C"/>
    <a:srgbClr val="00AEC7"/>
    <a:srgbClr val="7BA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5F461E-0152-48C7-8EC3-C3981ABD8B25}" v="367" dt="2026-03-17T01:52:40.031"/>
    <p1510:client id="{CD62B2C1-2DD9-6682-4442-A47083286633}" v="68" dt="2026-03-17T02:19:1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958"/>
        <p:guide pos="3840"/>
        <p:guide orient="horz" pos="225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" y="1"/>
            <a:ext cx="9602860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114020-FC36-1A46-BC96-FADB6E46B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802" y="2143125"/>
            <a:ext cx="4551918" cy="1017984"/>
          </a:xfrm>
          <a:prstGeom prst="rect">
            <a:avLst/>
          </a:prstGeom>
        </p:spPr>
        <p:txBody>
          <a:bodyPr vert="horz"/>
          <a:lstStyle>
            <a:lvl1pPr algn="l">
              <a:defRPr lang="en-AU" sz="3092" b="0" i="0" smtClean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AU">
                <a:effectLst/>
                <a:latin typeface="Roboto Light" pitchFamily="2" charset="0"/>
              </a:rPr>
              <a:t>Heading sits at top</a:t>
            </a:r>
            <a:br>
              <a:rPr lang="en-AU">
                <a:effectLst/>
                <a:latin typeface="Roboto Light" pitchFamily="2" charset="0"/>
              </a:rPr>
            </a:br>
            <a:r>
              <a:rPr lang="en-AU">
                <a:effectLst/>
                <a:latin typeface="Roboto Light" pitchFamily="2" charset="0"/>
              </a:rPr>
              <a:t>left aligned text</a:t>
            </a:r>
            <a:endParaRPr lang="en-AU">
              <a:solidFill>
                <a:srgbClr val="00A9C5"/>
              </a:solidFill>
              <a:effectLst/>
              <a:latin typeface="Roboto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CFC100-1241-C245-AFA5-79997EDEC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354" y="3263836"/>
            <a:ext cx="4016398" cy="1339453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algn="l">
              <a:defRPr sz="2460" b="0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AU" kern="0">
                <a:solidFill>
                  <a:srgbClr val="00A9C5"/>
                </a:solidFill>
              </a:rPr>
              <a:t>Subheading text</a:t>
            </a:r>
            <a:br>
              <a:rPr lang="en-AU" kern="0">
                <a:solidFill>
                  <a:srgbClr val="00A9C5"/>
                </a:solidFill>
              </a:rPr>
            </a:br>
            <a:r>
              <a:rPr lang="en-AU" kern="0">
                <a:solidFill>
                  <a:srgbClr val="00A9C5"/>
                </a:solidFill>
              </a:rPr>
              <a:t>can overflow here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6CE1F1-E995-7049-81A5-452E597DE69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40802" y="5821875"/>
            <a:ext cx="4016398" cy="373834"/>
          </a:xfrm>
        </p:spPr>
        <p:txBody>
          <a:bodyPr>
            <a:normAutofit/>
          </a:bodyPr>
          <a:lstStyle>
            <a:lvl1pPr>
              <a:defRPr sz="1757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err="1"/>
              <a:t>ausimm.com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B725C7C-3509-6C45-BB8F-D80E5BDE91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151" y="888469"/>
            <a:ext cx="2340193" cy="482203"/>
          </a:xfrm>
        </p:spPr>
        <p:txBody>
          <a:bodyPr>
            <a:noAutofit/>
          </a:bodyPr>
          <a:lstStyle>
            <a:lvl1pPr>
              <a:lnSpc>
                <a:spcPts val="1993"/>
              </a:lnSpc>
              <a:defRPr sz="195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F9B60-0300-D648-B62F-7AA2815E42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7856" y="-1117"/>
            <a:ext cx="7270797" cy="6859117"/>
          </a:xfrm>
        </p:spPr>
        <p:txBody>
          <a:bodyPr anchor="ctr" anchorCtr="0">
            <a:normAutofit/>
          </a:bodyPr>
          <a:lstStyle>
            <a:lvl1pPr algn="ctr">
              <a:defRPr sz="1124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</a:t>
            </a:r>
            <a:br>
              <a:rPr lang="en-US"/>
            </a:br>
            <a:r>
              <a:rPr lang="en-US"/>
              <a:t>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92546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83F47C-0D62-6D15-00D6-87558691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873"/>
            <a:ext cx="12192000" cy="6904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60023E-8F13-6BC1-581D-A3578E2683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176BF6D-8B01-5112-20AC-75727538B2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67012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83F47C-0D62-6D15-00D6-87558691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9"/>
          <a:stretch>
            <a:fillRect/>
          </a:stretch>
        </p:blipFill>
        <p:spPr>
          <a:xfrm>
            <a:off x="1" y="0"/>
            <a:ext cx="12192000" cy="6891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68FB7-7F60-6547-7FF4-BA9A8C69859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04118C0-9B39-8C36-6F5C-02B65BDCE2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07906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864EEF-CDF8-6484-D0FF-94603CAF5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/>
          <a:stretch>
            <a:fillRect/>
          </a:stretch>
        </p:blipFill>
        <p:spPr>
          <a:xfrm>
            <a:off x="6121324" y="0"/>
            <a:ext cx="6070675" cy="7173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36D11-7F6C-D05C-1B5C-997E46043E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/>
          <a:stretch>
            <a:fillRect/>
          </a:stretch>
        </p:blipFill>
        <p:spPr>
          <a:xfrm>
            <a:off x="-1" y="0"/>
            <a:ext cx="6121323" cy="7222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BCB1F4-BC1D-6477-EEA6-499C734B4314}"/>
              </a:ext>
            </a:extLst>
          </p:cNvPr>
          <p:cNvSpPr>
            <a:spLocks/>
          </p:cNvSpPr>
          <p:nvPr userDrawn="1"/>
        </p:nvSpPr>
        <p:spPr>
          <a:xfrm>
            <a:off x="7566" y="0"/>
            <a:ext cx="12192002" cy="3116886"/>
          </a:xfrm>
          <a:prstGeom prst="rect">
            <a:avLst/>
          </a:prstGeom>
          <a:gradFill flip="none" rotWithShape="1">
            <a:gsLst>
              <a:gs pos="8000">
                <a:schemeClr val="bg2"/>
              </a:gs>
              <a:gs pos="86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527C-AA18-8960-E647-02A979732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/>
          <a:stretch>
            <a:fillRect/>
          </a:stretch>
        </p:blipFill>
        <p:spPr>
          <a:xfrm>
            <a:off x="-84904" y="0"/>
            <a:ext cx="12295729" cy="6876953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1D27E98E-C16B-0506-080F-ACA7FB33CC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4184214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40985-08C7-3C6A-DE75-F87CE384CA4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E95AEE-FCE9-7342-A7D9-9EC26E85D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354" y="696516"/>
            <a:ext cx="4766126" cy="482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11" b="0" i="0">
                <a:solidFill>
                  <a:srgbClr val="003A5D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Page heading sits top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E7725AA-D815-2840-8BA0-2C8B2B8BC3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5899" y="1875233"/>
            <a:ext cx="5273908" cy="2222084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4A0F83C-20A9-4B0E-A643-CA301468DD3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5999" y="1875233"/>
            <a:ext cx="5610059" cy="2222085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B5E58EF-81D4-4B9A-B702-7BB9061E56B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85898" y="4352518"/>
            <a:ext cx="5273908" cy="2184010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93162FA-6636-4355-A05B-DC03CA56D91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16000" y="4352518"/>
            <a:ext cx="5610061" cy="2184005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1BE72B8-1F5D-47A1-BA3E-7AB2635DF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354" y="1318665"/>
            <a:ext cx="3266671" cy="3750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108" b="1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Page subheading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AB7CBC-8CC7-4A45-88A6-60D4A28E3E45}"/>
              </a:ext>
            </a:extLst>
          </p:cNvPr>
          <p:cNvCxnSpPr>
            <a:cxnSpLocks/>
          </p:cNvCxnSpPr>
          <p:nvPr userDrawn="1"/>
        </p:nvCxnSpPr>
        <p:spPr>
          <a:xfrm>
            <a:off x="785898" y="4232672"/>
            <a:ext cx="11040160" cy="0"/>
          </a:xfrm>
          <a:prstGeom prst="line">
            <a:avLst/>
          </a:prstGeom>
          <a:ln w="53975">
            <a:solidFill>
              <a:srgbClr val="00A9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F9D17E-2BC7-460D-AFE4-1714A4762175}"/>
              </a:ext>
            </a:extLst>
          </p:cNvPr>
          <p:cNvCxnSpPr>
            <a:cxnSpLocks/>
          </p:cNvCxnSpPr>
          <p:nvPr userDrawn="1"/>
        </p:nvCxnSpPr>
        <p:spPr>
          <a:xfrm flipV="1">
            <a:off x="6149552" y="1875233"/>
            <a:ext cx="0" cy="4661290"/>
          </a:xfrm>
          <a:prstGeom prst="line">
            <a:avLst/>
          </a:prstGeom>
          <a:ln w="53975">
            <a:solidFill>
              <a:srgbClr val="00A9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5E96D84-1647-431E-AF45-3E7F3E36ADF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85898" y="2678909"/>
            <a:ext cx="2257639" cy="1418408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74B9E9D-04E8-223D-9499-BE93CB7A8A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3230656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ADF96C-C519-6226-1231-A16E01A55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0" y="1"/>
            <a:ext cx="12141511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E95AEE-FCE9-7342-A7D9-9EC26E85D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354" y="696516"/>
            <a:ext cx="4766126" cy="482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11" b="0" i="0">
                <a:solidFill>
                  <a:srgbClr val="003A5D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Page heading sits top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4621" y="2910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599731-1C55-7B44-ADC2-8189C2FEE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354" y="2089547"/>
            <a:ext cx="5194542" cy="4179094"/>
          </a:xfrm>
          <a:prstGeom prst="rect">
            <a:avLst/>
          </a:prstGeom>
        </p:spPr>
        <p:txBody>
          <a:bodyPr vert="horz" lIns="0" tIns="0" rIns="0" bIns="0" numCol="1" spcCol="432000"/>
          <a:lstStyle>
            <a:lvl1pPr algn="l">
              <a:spcBef>
                <a:spcPts val="0"/>
              </a:spcBef>
              <a:spcAft>
                <a:spcPts val="1054"/>
              </a:spcAft>
              <a:defRPr lang="en-AU" sz="2108" b="0" i="0" smtClean="0">
                <a:effectLst/>
              </a:defRPr>
            </a:lvl1pPr>
          </a:lstStyle>
          <a:p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Endi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de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nullese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dipsant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que most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laut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quia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eicident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et,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sedite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et vel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imincto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conet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q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voloria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solupturt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fuga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andae</a:t>
            </a:r>
            <a:b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</a:b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Xercient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latiossi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dipsanderum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vendita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sincit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et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quis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nonem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eum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nonem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serion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repellam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,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restiameni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susam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qui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aut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.</a:t>
            </a:r>
            <a:b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</a:b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Repellam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,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conse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il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milit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in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explabo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restiameni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to et liberum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aolent</a:t>
            </a:r>
            <a:endParaRPr lang="en-AU">
              <a:solidFill>
                <a:srgbClr val="0B3C5C"/>
              </a:solidFill>
              <a:effectLst/>
              <a:latin typeface="Roboto" pitchFamily="2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501B0F9-EAB0-C146-97D5-0C1B8481EC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24416" y="1714500"/>
            <a:ext cx="4873230" cy="4554141"/>
          </a:xfrm>
        </p:spPr>
        <p:txBody>
          <a:bodyPr anchor="ctr" anchorCtr="0">
            <a:normAutofit/>
          </a:bodyPr>
          <a:lstStyle>
            <a:lvl1pPr marL="0" indent="0" algn="ctr">
              <a:buFont typeface="+mj-lt"/>
              <a:buNone/>
              <a:defRPr sz="1124" b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</a:t>
            </a:r>
            <a:br>
              <a:rPr lang="en-US"/>
            </a:br>
            <a:r>
              <a:rPr lang="en-US"/>
              <a:t>to insert graph / image / table</a:t>
            </a:r>
            <a:endParaRPr lang="en-GB"/>
          </a:p>
          <a:p>
            <a:pPr lvl="0"/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829680F-33BF-421A-8DD5-474A67372D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354" y="1318665"/>
            <a:ext cx="3266671" cy="3750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108" b="1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Page subheading</a:t>
            </a:r>
          </a:p>
        </p:txBody>
      </p:sp>
    </p:spTree>
    <p:extLst>
      <p:ext uri="{BB962C8B-B14F-4D97-AF65-F5344CB8AC3E}">
        <p14:creationId xmlns:p14="http://schemas.microsoft.com/office/powerpoint/2010/main" val="3004005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86047" cy="685799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50C823-B738-4B40-8655-237902898E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354" y="6022281"/>
            <a:ext cx="3266671" cy="246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defTabSz="642640" eaLnBrk="1" fontAlgn="auto" latinLnBrk="0" hangingPunct="1">
              <a:lnSpc>
                <a:spcPts val="1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4" b="0" i="0">
                <a:solidFill>
                  <a:srgbClr val="00A9C5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 err="1"/>
              <a:t>ausimm.com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8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5BE2A8-5CA4-8856-8803-C0DD41296EF6}"/>
              </a:ext>
            </a:extLst>
          </p:cNvPr>
          <p:cNvSpPr/>
          <p:nvPr userDrawn="1"/>
        </p:nvSpPr>
        <p:spPr>
          <a:xfrm>
            <a:off x="6104312" y="0"/>
            <a:ext cx="6096000" cy="6885167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82010B-FDDF-4CBF-0516-29BF070A0B17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00AEC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01917-84C5-DEFE-0500-AA45E71D9AA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AFD7C2D-0C7A-56D9-A1EC-1C83CF87C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50936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65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84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86048" cy="68579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40253-5600-B941-91C3-76B8900AE7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28" y="2143125"/>
            <a:ext cx="6750524" cy="535781"/>
          </a:xfrm>
        </p:spPr>
        <p:txBody>
          <a:bodyPr>
            <a:noAutofit/>
          </a:bodyPr>
          <a:lstStyle>
            <a:lvl1pPr>
              <a:defRPr sz="2811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Intro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1E94EA-F311-B248-AD26-9A6FA64260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828" y="2839640"/>
            <a:ext cx="7232492" cy="1737868"/>
          </a:xfrm>
        </p:spPr>
        <p:txBody>
          <a:bodyPr>
            <a:noAutofit/>
          </a:bodyPr>
          <a:lstStyle>
            <a:lvl1pPr>
              <a:defRPr sz="253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AU">
                <a:effectLst/>
                <a:latin typeface="Roboto Light" panose="02000000000000000000" pitchFamily="2" charset="0"/>
              </a:rPr>
              <a:t>Introduction </a:t>
            </a:r>
            <a:r>
              <a:rPr lang="en-AU" err="1">
                <a:effectLst/>
                <a:latin typeface="Roboto Light" panose="02000000000000000000" pitchFamily="2" charset="0"/>
              </a:rPr>
              <a:t>ccus</a:t>
            </a:r>
            <a:r>
              <a:rPr lang="en-AU">
                <a:effectLst/>
                <a:latin typeface="Roboto Light" panose="02000000000000000000" pitchFamily="2" charset="0"/>
              </a:rPr>
              <a:t> moles et </a:t>
            </a:r>
            <a:r>
              <a:rPr lang="en-AU" err="1">
                <a:effectLst/>
                <a:latin typeface="Roboto Light" panose="02000000000000000000" pitchFamily="2" charset="0"/>
              </a:rPr>
              <a:t>explab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ipiditiaset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aspeles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eraerit</a:t>
            </a:r>
            <a:r>
              <a:rPr lang="en-AU">
                <a:effectLst/>
                <a:latin typeface="Roboto Light" panose="02000000000000000000" pitchFamily="2" charset="0"/>
              </a:rPr>
              <a:t>, </a:t>
            </a:r>
            <a:r>
              <a:rPr lang="en-AU" err="1">
                <a:effectLst/>
                <a:latin typeface="Roboto Light" panose="02000000000000000000" pitchFamily="2" charset="0"/>
              </a:rPr>
              <a:t>sandis</a:t>
            </a:r>
            <a:r>
              <a:rPr lang="en-AU">
                <a:effectLst/>
                <a:latin typeface="Roboto Light" panose="02000000000000000000" pitchFamily="2" charset="0"/>
              </a:rPr>
              <a:t> et </a:t>
            </a:r>
            <a:r>
              <a:rPr lang="en-AU" err="1">
                <a:effectLst/>
                <a:latin typeface="Roboto Light" panose="02000000000000000000" pitchFamily="2" charset="0"/>
              </a:rPr>
              <a:t>isitate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lictiatetus</a:t>
            </a:r>
            <a:r>
              <a:rPr lang="en-AU">
                <a:effectLst/>
                <a:latin typeface="Roboto Light" panose="02000000000000000000" pitchFamily="2" charset="0"/>
              </a:rPr>
              <a:t>.</a:t>
            </a:r>
            <a:br>
              <a:rPr lang="en-AU">
                <a:effectLst/>
                <a:latin typeface="Roboto Light" panose="02000000000000000000" pitchFamily="2" charset="0"/>
              </a:rPr>
            </a:br>
            <a:r>
              <a:rPr lang="en-AU" err="1">
                <a:effectLst/>
                <a:latin typeface="Roboto Light" panose="02000000000000000000" pitchFamily="2" charset="0"/>
              </a:rPr>
              <a:t>Ipid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mo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volupic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illandu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ciusani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incto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dolorest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doluptis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cume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pr</a:t>
            </a:r>
            <a:endParaRPr lang="en-AU">
              <a:effectLst/>
              <a:latin typeface="Roboto Light" panose="02000000000000000000" pitchFamily="2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4142EB7-639E-C24E-87F0-CB7FB33E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5151" y="888469"/>
            <a:ext cx="2340193" cy="482203"/>
          </a:xfrm>
        </p:spPr>
        <p:txBody>
          <a:bodyPr>
            <a:noAutofit/>
          </a:bodyPr>
          <a:lstStyle>
            <a:lvl1pPr>
              <a:lnSpc>
                <a:spcPts val="1993"/>
              </a:lnSpc>
              <a:defRPr sz="195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25851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023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18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&amp; Cha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02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490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034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59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81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2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ntrance with a large sign&#10;&#10;AI-generated content may be incorrect.">
            <a:extLst>
              <a:ext uri="{FF2B5EF4-FFF2-40B4-BE49-F238E27FC236}">
                <a16:creationId xmlns:a16="http://schemas.microsoft.com/office/drawing/2014/main" id="{A1679196-9F2F-4550-7F3E-8D9DB16D0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90" y="11743"/>
            <a:ext cx="1027711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86048" cy="68579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40253-5600-B941-91C3-76B8900AE7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28" y="2143125"/>
            <a:ext cx="6750524" cy="535781"/>
          </a:xfrm>
        </p:spPr>
        <p:txBody>
          <a:bodyPr>
            <a:noAutofit/>
          </a:bodyPr>
          <a:lstStyle>
            <a:lvl1pPr>
              <a:defRPr sz="2811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Intro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1E94EA-F311-B248-AD26-9A6FA64260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828" y="2839640"/>
            <a:ext cx="7232492" cy="1737868"/>
          </a:xfrm>
        </p:spPr>
        <p:txBody>
          <a:bodyPr>
            <a:noAutofit/>
          </a:bodyPr>
          <a:lstStyle>
            <a:lvl1pPr>
              <a:defRPr sz="253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AU">
                <a:effectLst/>
                <a:latin typeface="Roboto Light" panose="02000000000000000000" pitchFamily="2" charset="0"/>
              </a:rPr>
              <a:t>Introduction </a:t>
            </a:r>
            <a:r>
              <a:rPr lang="en-AU" err="1">
                <a:effectLst/>
                <a:latin typeface="Roboto Light" panose="02000000000000000000" pitchFamily="2" charset="0"/>
              </a:rPr>
              <a:t>ccus</a:t>
            </a:r>
            <a:r>
              <a:rPr lang="en-AU">
                <a:effectLst/>
                <a:latin typeface="Roboto Light" panose="02000000000000000000" pitchFamily="2" charset="0"/>
              </a:rPr>
              <a:t> moles et </a:t>
            </a:r>
            <a:r>
              <a:rPr lang="en-AU" err="1">
                <a:effectLst/>
                <a:latin typeface="Roboto Light" panose="02000000000000000000" pitchFamily="2" charset="0"/>
              </a:rPr>
              <a:t>explab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ipiditiaset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aspeles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eraerit</a:t>
            </a:r>
            <a:r>
              <a:rPr lang="en-AU">
                <a:effectLst/>
                <a:latin typeface="Roboto Light" panose="02000000000000000000" pitchFamily="2" charset="0"/>
              </a:rPr>
              <a:t>, </a:t>
            </a:r>
            <a:r>
              <a:rPr lang="en-AU" err="1">
                <a:effectLst/>
                <a:latin typeface="Roboto Light" panose="02000000000000000000" pitchFamily="2" charset="0"/>
              </a:rPr>
              <a:t>sandis</a:t>
            </a:r>
            <a:r>
              <a:rPr lang="en-AU">
                <a:effectLst/>
                <a:latin typeface="Roboto Light" panose="02000000000000000000" pitchFamily="2" charset="0"/>
              </a:rPr>
              <a:t> et </a:t>
            </a:r>
            <a:r>
              <a:rPr lang="en-AU" err="1">
                <a:effectLst/>
                <a:latin typeface="Roboto Light" panose="02000000000000000000" pitchFamily="2" charset="0"/>
              </a:rPr>
              <a:t>isitate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lictiatetus</a:t>
            </a:r>
            <a:r>
              <a:rPr lang="en-AU">
                <a:effectLst/>
                <a:latin typeface="Roboto Light" panose="02000000000000000000" pitchFamily="2" charset="0"/>
              </a:rPr>
              <a:t>.</a:t>
            </a:r>
            <a:br>
              <a:rPr lang="en-AU">
                <a:effectLst/>
                <a:latin typeface="Roboto Light" panose="02000000000000000000" pitchFamily="2" charset="0"/>
              </a:rPr>
            </a:br>
            <a:r>
              <a:rPr lang="en-AU" err="1">
                <a:effectLst/>
                <a:latin typeface="Roboto Light" panose="02000000000000000000" pitchFamily="2" charset="0"/>
              </a:rPr>
              <a:t>Ipid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mo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volupic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illandu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ciusani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incto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dolorest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doluptis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cume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pr</a:t>
            </a:r>
            <a:endParaRPr lang="en-AU">
              <a:effectLst/>
              <a:latin typeface="Roboto Light" panose="02000000000000000000" pitchFamily="2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4142EB7-639E-C24E-87F0-CB7FB33E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5151" y="888469"/>
            <a:ext cx="2340193" cy="482203"/>
          </a:xfrm>
        </p:spPr>
        <p:txBody>
          <a:bodyPr>
            <a:noAutofit/>
          </a:bodyPr>
          <a:lstStyle>
            <a:lvl1pPr>
              <a:lnSpc>
                <a:spcPts val="1993"/>
              </a:lnSpc>
              <a:defRPr sz="195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736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82FB42-C9FF-4D42-8D08-BB191CB41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2" y="1"/>
            <a:ext cx="12186048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E95AEE-FCE9-7342-A7D9-9EC26E85D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354" y="696516"/>
            <a:ext cx="4766126" cy="482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11" b="0" i="0">
                <a:solidFill>
                  <a:srgbClr val="003A5D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Page heading sits top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E7725AA-D815-2840-8BA0-2C8B2B8BC3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4355" y="2089547"/>
            <a:ext cx="10603291" cy="3911203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2108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4621" y="2910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BE55FC-12A8-4E64-9ED0-888CABD8DB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354" y="1318665"/>
            <a:ext cx="3266671" cy="3750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108" b="1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Page subheading</a:t>
            </a:r>
          </a:p>
        </p:txBody>
      </p:sp>
    </p:spTree>
    <p:extLst>
      <p:ext uri="{BB962C8B-B14F-4D97-AF65-F5344CB8AC3E}">
        <p14:creationId xmlns:p14="http://schemas.microsoft.com/office/powerpoint/2010/main" val="64185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B2D75D-C135-951D-A147-34A1E9063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03236-E555-D95F-4D4B-DB7AD1EA85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1586484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8C5999-6E93-A68E-7B76-91FA24313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42EABD-0830-275F-605C-5E1571A564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04118C0-9B39-8C36-6F5C-02B65BDCE2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163146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EA605E-79CF-8917-874B-24591FCFA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8531BB-FDE9-1A0B-236B-4F66EF72C1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04118C0-9B39-8C36-6F5C-02B65BDCE2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463975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8C1D96B-359A-09F7-E3A9-48D8708E8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/>
          <a:stretch>
            <a:fillRect/>
          </a:stretch>
        </p:blipFill>
        <p:spPr>
          <a:xfrm>
            <a:off x="0" y="0"/>
            <a:ext cx="12192000" cy="6876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549869-1879-BCBA-DD43-4E72968FF3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04118C0-9B39-8C36-6F5C-02B65BDCE2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1101669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83F47C-0D62-6D15-00D6-87558691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51F6E5-FC9B-51DF-E8BC-57F4FA099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875"/>
          <a:stretch/>
        </p:blipFill>
        <p:spPr>
          <a:xfrm>
            <a:off x="2396971" y="0"/>
            <a:ext cx="9813854" cy="6876953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04118C0-9B39-8C36-6F5C-02B65BDCE2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 anchor="ctr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050977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E294D-C32F-4986-A016-BA6B19DED81B}" type="datetime1">
              <a:rPr lang="en-US" smtClean="0"/>
              <a:t>5/24/2026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34B2F9-0E96-F340-A6FF-2934E280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072" y="1283642"/>
            <a:ext cx="7390173" cy="3059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0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 sz="2249" b="1">
          <a:latin typeface="Roboto" pitchFamily="2" charset="0"/>
          <a:ea typeface="Roboto" pitchFamily="2" charset="0"/>
          <a:cs typeface="Poppins-Semibold"/>
        </a:defRPr>
      </a:lvl1pPr>
      <a:lvl2pPr marL="321320">
        <a:defRPr sz="1968">
          <a:latin typeface="Roboto" pitchFamily="2" charset="0"/>
          <a:ea typeface="Roboto" pitchFamily="2" charset="0"/>
          <a:cs typeface="Poppins-Light"/>
        </a:defRPr>
      </a:lvl2pPr>
      <a:lvl3pPr marL="642640">
        <a:defRPr sz="1968">
          <a:latin typeface="Roboto" pitchFamily="2" charset="0"/>
          <a:ea typeface="Roboto" pitchFamily="2" charset="0"/>
          <a:cs typeface="Poppins-Light"/>
        </a:defRPr>
      </a:lvl3pPr>
      <a:lvl4pPr marL="963960">
        <a:defRPr sz="1968">
          <a:latin typeface="Roboto" pitchFamily="2" charset="0"/>
          <a:ea typeface="Roboto" pitchFamily="2" charset="0"/>
          <a:cs typeface="Poppins-Light"/>
        </a:defRPr>
      </a:lvl4pPr>
      <a:lvl5pPr marL="1285281">
        <a:defRPr sz="1968">
          <a:latin typeface="Roboto" pitchFamily="2" charset="0"/>
          <a:ea typeface="Roboto" pitchFamily="2" charset="0"/>
          <a:cs typeface="Poppins-Light"/>
        </a:defRPr>
      </a:lvl5pPr>
      <a:lvl6pPr marL="1606601">
        <a:defRPr>
          <a:latin typeface="+mn-lt"/>
          <a:ea typeface="+mn-ea"/>
          <a:cs typeface="+mn-cs"/>
        </a:defRPr>
      </a:lvl6pPr>
      <a:lvl7pPr marL="1927921">
        <a:defRPr>
          <a:latin typeface="+mn-lt"/>
          <a:ea typeface="+mn-ea"/>
          <a:cs typeface="+mn-cs"/>
        </a:defRPr>
      </a:lvl7pPr>
      <a:lvl8pPr marL="2249241">
        <a:defRPr>
          <a:latin typeface="+mn-lt"/>
          <a:ea typeface="+mn-ea"/>
          <a:cs typeface="+mn-cs"/>
        </a:defRPr>
      </a:lvl8pPr>
      <a:lvl9pPr marL="257056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320">
        <a:defRPr>
          <a:latin typeface="+mn-lt"/>
          <a:ea typeface="+mn-ea"/>
          <a:cs typeface="+mn-cs"/>
        </a:defRPr>
      </a:lvl2pPr>
      <a:lvl3pPr marL="642640">
        <a:defRPr>
          <a:latin typeface="+mn-lt"/>
          <a:ea typeface="+mn-ea"/>
          <a:cs typeface="+mn-cs"/>
        </a:defRPr>
      </a:lvl3pPr>
      <a:lvl4pPr marL="963960">
        <a:defRPr>
          <a:latin typeface="+mn-lt"/>
          <a:ea typeface="+mn-ea"/>
          <a:cs typeface="+mn-cs"/>
        </a:defRPr>
      </a:lvl4pPr>
      <a:lvl5pPr marL="1285281">
        <a:defRPr>
          <a:latin typeface="+mn-lt"/>
          <a:ea typeface="+mn-ea"/>
          <a:cs typeface="+mn-cs"/>
        </a:defRPr>
      </a:lvl5pPr>
      <a:lvl6pPr marL="1606601">
        <a:defRPr>
          <a:latin typeface="+mn-lt"/>
          <a:ea typeface="+mn-ea"/>
          <a:cs typeface="+mn-cs"/>
        </a:defRPr>
      </a:lvl6pPr>
      <a:lvl7pPr marL="1927921">
        <a:defRPr>
          <a:latin typeface="+mn-lt"/>
          <a:ea typeface="+mn-ea"/>
          <a:cs typeface="+mn-cs"/>
        </a:defRPr>
      </a:lvl7pPr>
      <a:lvl8pPr marL="2249241">
        <a:defRPr>
          <a:latin typeface="+mn-lt"/>
          <a:ea typeface="+mn-ea"/>
          <a:cs typeface="+mn-cs"/>
        </a:defRPr>
      </a:lvl8pPr>
      <a:lvl9pPr marL="257056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2" pos="54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BF85300-B2C8-6D76-E2C5-E76F8FC167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032" y="5287777"/>
            <a:ext cx="6012166" cy="12024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3C87FC-595B-8028-EB8C-A96AB79FE15B}"/>
              </a:ext>
            </a:extLst>
          </p:cNvPr>
          <p:cNvSpPr/>
          <p:nvPr/>
        </p:nvSpPr>
        <p:spPr>
          <a:xfrm>
            <a:off x="6845728" y="1983097"/>
            <a:ext cx="5087438" cy="36204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97930-01BF-9D5F-6BE2-8E52156B7E87}"/>
              </a:ext>
            </a:extLst>
          </p:cNvPr>
          <p:cNvSpPr txBox="1"/>
          <p:nvPr/>
        </p:nvSpPr>
        <p:spPr>
          <a:xfrm>
            <a:off x="7238652" y="2357961"/>
            <a:ext cx="4426367" cy="298056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defTabSz="642640"/>
            <a:r>
              <a:rPr lang="en-AU" sz="32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n-AU" sz="30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Whether you're FIFO or city based, AusIMM is a fantastic community  where you can mingle and meet peers and industry leaders.”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863F8-F59E-67A9-3857-300F9E79CA96}"/>
              </a:ext>
            </a:extLst>
          </p:cNvPr>
          <p:cNvSpPr txBox="1"/>
          <p:nvPr/>
        </p:nvSpPr>
        <p:spPr>
          <a:xfrm>
            <a:off x="1354914" y="5392074"/>
            <a:ext cx="3343901" cy="954107"/>
          </a:xfrm>
          <a:prstGeom prst="rect">
            <a:avLst/>
          </a:prstGeom>
        </p:spPr>
        <p:txBody>
          <a:bodyPr vert="horz" wrap="square" rtlCol="0" anchor="ctr">
            <a:spAutoFit/>
          </a:bodyPr>
          <a:lstStyle/>
          <a:p>
            <a:pPr algn="l"/>
            <a:r>
              <a:rPr lang="en-AU" sz="24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Josephine </a:t>
            </a:r>
            <a:r>
              <a:rPr lang="en-AU" sz="2400" b="1" i="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Liantono</a:t>
            </a:r>
            <a:endParaRPr lang="en-AU" sz="2400" b="1" i="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sz="160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AAusIMM</a:t>
            </a:r>
            <a:endParaRPr lang="en-AU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sz="1600" b="0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Infrastructure Engineer, BHP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CDE8BD-F8E3-BD07-AC3F-925D3459EE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310107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DCDF3D-1068-9E89-D4CD-00C963D07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Membership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969AD-29B2-33F8-77CB-020407CB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1259" y="2476499"/>
            <a:ext cx="7866742" cy="4425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33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1EB84-D3AA-3758-B501-02C464C7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1" b="2147"/>
          <a:stretch>
            <a:fillRect/>
          </a:stretch>
        </p:blipFill>
        <p:spPr>
          <a:xfrm>
            <a:off x="-416590" y="3161319"/>
            <a:ext cx="5093694" cy="37157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33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C0FCFE-873C-3696-2C76-99F4EDBAD2BB}"/>
              </a:ext>
            </a:extLst>
          </p:cNvPr>
          <p:cNvSpPr txBox="1"/>
          <p:nvPr/>
        </p:nvSpPr>
        <p:spPr>
          <a:xfrm>
            <a:off x="379616" y="1399964"/>
            <a:ext cx="4990670" cy="4031873"/>
          </a:xfrm>
          <a:prstGeom prst="rect">
            <a:avLst/>
          </a:prstGeom>
          <a:effectLst/>
        </p:spPr>
        <p:txBody>
          <a:bodyPr vert="horz" wrap="square" rtlCol="0" anchor="ctr">
            <a:spAutoFit/>
          </a:bodyPr>
          <a:lstStyle/>
          <a:p>
            <a:pPr algn="r" defTabSz="642640">
              <a:spcAft>
                <a:spcPts val="1200"/>
              </a:spcAft>
            </a:pPr>
            <a:r>
              <a:rPr lang="en-AU" sz="2300" kern="0">
                <a:solidFill>
                  <a:srgbClr val="003B5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“Whether you're FIFO or city based, AusIMM is a fantastic community  where you can mingle and meet peers and industry leaders.”</a:t>
            </a:r>
          </a:p>
          <a:p>
            <a:pPr defTabSz="642640">
              <a:spcAft>
                <a:spcPts val="1200"/>
              </a:spcAft>
            </a:pPr>
            <a:endParaRPr lang="en-AU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r" defTabSz="642640">
              <a:spcBef>
                <a:spcPts val="600"/>
              </a:spcBef>
            </a:pPr>
            <a:r>
              <a:rPr lang="en-AU" sz="2000" b="1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Josephine </a:t>
            </a:r>
            <a:r>
              <a:rPr lang="en-AU" sz="2000" b="1" kern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Liantono</a:t>
            </a:r>
            <a:endParaRPr lang="en-AU" sz="2000" b="1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 defTabSz="642640">
              <a:spcBef>
                <a:spcPts val="600"/>
              </a:spcBef>
            </a:pPr>
            <a:r>
              <a:rPr lang="en-AU" kern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AAusIMM</a:t>
            </a:r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 defTabSz="642640"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Infrastructure </a:t>
            </a:r>
            <a:br>
              <a:rPr lang="en-AU" sz="1600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Engineer, BHP</a:t>
            </a:r>
          </a:p>
          <a:p>
            <a:pPr defTabSz="642640">
              <a:spcBef>
                <a:spcPts val="600"/>
              </a:spcBef>
            </a:pPr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642640"/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624A3-72E1-2605-4683-BA092B7F818A}"/>
              </a:ext>
            </a:extLst>
          </p:cNvPr>
          <p:cNvSpPr txBox="1"/>
          <p:nvPr/>
        </p:nvSpPr>
        <p:spPr>
          <a:xfrm>
            <a:off x="6492240" y="1189526"/>
            <a:ext cx="5320144" cy="38482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252000" tIns="252000" rIns="252000" bIns="252000" rtlCol="0" anchor="ctr" anchorCtr="0">
            <a:spAutoFit/>
          </a:bodyPr>
          <a:lstStyle/>
          <a:p>
            <a:pPr defTabSz="642640">
              <a:spcBef>
                <a:spcPts val="2400"/>
              </a:spcBef>
            </a:pP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“</a:t>
            </a:r>
            <a:r>
              <a:rPr lang="en-AU" sz="2300" kern="0" dirty="0" err="1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AusIMM</a:t>
            </a: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 has developed my professional skills, public speaking, and exposure to the rest of the industry.”</a:t>
            </a:r>
          </a:p>
          <a:p>
            <a:pPr defTabSz="642640">
              <a:spcBef>
                <a:spcPts val="2400"/>
              </a:spcBef>
            </a:pPr>
            <a:endParaRPr lang="en-AU" sz="2000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r>
              <a:rPr lang="en-AU" sz="2000" b="1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Thomas Taylor</a:t>
            </a:r>
          </a:p>
          <a:p>
            <a:pPr>
              <a:spcBef>
                <a:spcPts val="600"/>
              </a:spcBef>
            </a:pPr>
            <a:r>
              <a:rPr lang="en-AU" kern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MAusIMM</a:t>
            </a:r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Senior Metallurgist,</a:t>
            </a:r>
          </a:p>
          <a:p>
            <a:pPr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Fortescue Iron Bridge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63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F298-3DC1-9E5F-3856-5A3FF5D44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8DB3D21-E0D0-3A41-0569-BE0C667487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032" y="5287777"/>
            <a:ext cx="6012166" cy="12024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ADEC38-A54B-019C-4951-7614FDBBF8EC}"/>
              </a:ext>
            </a:extLst>
          </p:cNvPr>
          <p:cNvSpPr/>
          <p:nvPr/>
        </p:nvSpPr>
        <p:spPr>
          <a:xfrm>
            <a:off x="370576" y="1126265"/>
            <a:ext cx="5082575" cy="32379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FD232-8801-BAA0-C3FC-2C74CA0A7949}"/>
              </a:ext>
            </a:extLst>
          </p:cNvPr>
          <p:cNvSpPr txBox="1"/>
          <p:nvPr/>
        </p:nvSpPr>
        <p:spPr>
          <a:xfrm>
            <a:off x="705311" y="1506120"/>
            <a:ext cx="4426367" cy="249299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defTabSz="642640"/>
            <a:r>
              <a:rPr lang="en-AU" sz="36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n-AU" sz="30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AusIMM has developed my professional skills, public speaking, and exposure to the rest of the industry.”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331B6-4AF0-BB56-2F1F-375690676680}"/>
              </a:ext>
            </a:extLst>
          </p:cNvPr>
          <p:cNvSpPr txBox="1"/>
          <p:nvPr/>
        </p:nvSpPr>
        <p:spPr>
          <a:xfrm>
            <a:off x="1354915" y="5402547"/>
            <a:ext cx="4351742" cy="954107"/>
          </a:xfrm>
          <a:prstGeom prst="rect">
            <a:avLst/>
          </a:prstGeom>
        </p:spPr>
        <p:txBody>
          <a:bodyPr vert="horz" wrap="square" rtlCol="0" anchor="ctr">
            <a:spAutoFit/>
          </a:bodyPr>
          <a:lstStyle/>
          <a:p>
            <a:pPr algn="l"/>
            <a:r>
              <a:rPr lang="en-AU" sz="24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Thomas Taylor</a:t>
            </a:r>
          </a:p>
          <a:p>
            <a:pPr algn="l"/>
            <a:r>
              <a:rPr lang="en-AU" sz="160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MAusIMM</a:t>
            </a:r>
            <a:endParaRPr lang="en-AU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sz="1600" b="0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Senior Metallurgist at Fortescue Iron Bridge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F248596-B59A-057F-9C37-67451CE252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44113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E7648-926D-5331-E0C5-77CC1368D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08B03-B849-A2C8-CA30-4EE37A61ED0E}"/>
              </a:ext>
            </a:extLst>
          </p:cNvPr>
          <p:cNvSpPr/>
          <p:nvPr/>
        </p:nvSpPr>
        <p:spPr>
          <a:xfrm>
            <a:off x="6842589" y="1520824"/>
            <a:ext cx="5039543" cy="34415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53571-456C-00A8-0758-9303221320EB}"/>
              </a:ext>
            </a:extLst>
          </p:cNvPr>
          <p:cNvSpPr txBox="1"/>
          <p:nvPr/>
        </p:nvSpPr>
        <p:spPr>
          <a:xfrm>
            <a:off x="7123172" y="1849309"/>
            <a:ext cx="4630464" cy="2862322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fontAlgn="t"/>
            <a:r>
              <a:rPr lang="en-AU" sz="300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‘‘Being able to network with people, being able to understand what's happening in the mining industry and being able to give back.”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136AD0-CA89-3DF5-73F6-75ED7C41B1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032" y="5287777"/>
            <a:ext cx="6012166" cy="1202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0CAD4-5DF3-3A8A-4388-C7DB3A94655F}"/>
              </a:ext>
            </a:extLst>
          </p:cNvPr>
          <p:cNvSpPr txBox="1"/>
          <p:nvPr/>
        </p:nvSpPr>
        <p:spPr>
          <a:xfrm>
            <a:off x="1435943" y="5397403"/>
            <a:ext cx="5303903" cy="954107"/>
          </a:xfrm>
          <a:prstGeom prst="rect">
            <a:avLst/>
          </a:prstGeom>
        </p:spPr>
        <p:txBody>
          <a:bodyPr vert="horz" wrap="square" rtlCol="0" anchor="ctr">
            <a:spAutoFit/>
          </a:bodyPr>
          <a:lstStyle/>
          <a:p>
            <a:pPr algn="l"/>
            <a:r>
              <a:rPr lang="en-AU" sz="24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Alex </a:t>
            </a:r>
            <a:r>
              <a:rPr lang="en-AU" sz="2400" b="1" i="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Bozward</a:t>
            </a:r>
            <a:endParaRPr lang="en-AU" sz="2400" b="1" i="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sz="160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FAusIMM</a:t>
            </a:r>
            <a:r>
              <a: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(CP)</a:t>
            </a:r>
          </a:p>
          <a:p>
            <a:pPr algn="l"/>
            <a:r>
              <a:rPr lang="en-AU" sz="1600" b="0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Market &amp; Innovation Manager, GMA Garnet Group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FE178E1-54B9-5CDD-EB83-A0209850B9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32092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DF0AF-4464-CDEA-09C2-A56D547CBC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Membership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8F94D9-7C8F-2F37-2924-496A8F022DA7}"/>
              </a:ext>
            </a:extLst>
          </p:cNvPr>
          <p:cNvGrpSpPr/>
          <p:nvPr/>
        </p:nvGrpSpPr>
        <p:grpSpPr>
          <a:xfrm>
            <a:off x="-1781" y="5288526"/>
            <a:ext cx="6731353" cy="1202430"/>
            <a:chOff x="-1" y="5305306"/>
            <a:chExt cx="6389298" cy="113712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B5F41F3-C582-0B81-748E-C87D3E38E6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" y="5305306"/>
              <a:ext cx="5706657" cy="11371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69700F-5642-6B1E-195B-7A116367948E}"/>
                </a:ext>
              </a:extLst>
            </p:cNvPr>
            <p:cNvSpPr txBox="1"/>
            <p:nvPr/>
          </p:nvSpPr>
          <p:spPr>
            <a:xfrm>
              <a:off x="1354913" y="5408978"/>
              <a:ext cx="5034384" cy="902285"/>
            </a:xfrm>
            <a:prstGeom prst="rect">
              <a:avLst/>
            </a:prstGeom>
          </p:spPr>
          <p:txBody>
            <a:bodyPr vert="horz" wrap="square" rtlCol="0" anchor="ctr">
              <a:spAutoFit/>
            </a:bodyPr>
            <a:lstStyle/>
            <a:p>
              <a:pPr algn="l"/>
              <a:r>
                <a:rPr lang="en-AU" sz="2400" b="1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Ana </a:t>
              </a:r>
              <a:r>
                <a:rPr lang="en-AU" sz="2400" b="1" i="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Chiquini</a:t>
              </a:r>
              <a:endParaRPr lang="en-AU" sz="24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AU" sz="160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MAusIMM</a:t>
              </a:r>
              <a:r>
                <a:rPr lang="en-AU" sz="160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(CP)</a:t>
              </a:r>
            </a:p>
            <a:p>
              <a:pPr algn="l"/>
              <a:r>
                <a:rPr lang="en-AU" sz="1600" b="0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Principal Geologist at Resource </a:t>
              </a:r>
              <a:r>
                <a:rPr lang="en-AU" sz="1600" b="0" i="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Modeling</a:t>
              </a:r>
              <a:r>
                <a:rPr lang="en-AU" sz="1600" b="0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Solutions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F0130-1A09-791B-B44E-2C33AC8CBEC7}"/>
              </a:ext>
            </a:extLst>
          </p:cNvPr>
          <p:cNvSpPr/>
          <p:nvPr/>
        </p:nvSpPr>
        <p:spPr>
          <a:xfrm>
            <a:off x="370577" y="1126265"/>
            <a:ext cx="4622664" cy="32379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66715-EC66-B9DE-4908-E3E838A97BD0}"/>
              </a:ext>
            </a:extLst>
          </p:cNvPr>
          <p:cNvSpPr txBox="1"/>
          <p:nvPr/>
        </p:nvSpPr>
        <p:spPr>
          <a:xfrm>
            <a:off x="705311" y="1506120"/>
            <a:ext cx="4025835" cy="2400657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defTabSz="642640"/>
            <a:r>
              <a:rPr lang="en-AU" sz="30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“AusIMM has elevated my career through exposure to different facets of the mining industry.”</a:t>
            </a:r>
          </a:p>
        </p:txBody>
      </p:sp>
    </p:spTree>
    <p:extLst>
      <p:ext uri="{BB962C8B-B14F-4D97-AF65-F5344CB8AC3E}">
        <p14:creationId xmlns:p14="http://schemas.microsoft.com/office/powerpoint/2010/main" val="147282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981E7-DEEC-0110-3F4F-E3EE03AE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71DDEA-B679-012A-1B5B-625BAACE44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C31DA6-64BD-B08E-6625-D72B4662E791}"/>
              </a:ext>
            </a:extLst>
          </p:cNvPr>
          <p:cNvGrpSpPr/>
          <p:nvPr/>
        </p:nvGrpSpPr>
        <p:grpSpPr>
          <a:xfrm>
            <a:off x="-1781" y="5288526"/>
            <a:ext cx="8675881" cy="1202430"/>
            <a:chOff x="-1" y="5305306"/>
            <a:chExt cx="8235014" cy="113712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EEFEC58-33E2-CA9A-129F-7CA7B013A3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" y="5305306"/>
              <a:ext cx="5706657" cy="11371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224C05-7C69-F86E-54EF-95D37F19AC6B}"/>
                </a:ext>
              </a:extLst>
            </p:cNvPr>
            <p:cNvSpPr txBox="1"/>
            <p:nvPr/>
          </p:nvSpPr>
          <p:spPr>
            <a:xfrm>
              <a:off x="1354913" y="5417985"/>
              <a:ext cx="6880100" cy="902285"/>
            </a:xfrm>
            <a:prstGeom prst="rect">
              <a:avLst/>
            </a:prstGeom>
          </p:spPr>
          <p:txBody>
            <a:bodyPr vert="horz" wrap="square" rtlCol="0" anchor="ctr">
              <a:spAutoFit/>
            </a:bodyPr>
            <a:lstStyle/>
            <a:p>
              <a:pPr algn="l"/>
              <a:r>
                <a:rPr lang="en-AU" sz="2400" b="1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Oliver Mowbray </a:t>
              </a:r>
            </a:p>
            <a:p>
              <a:pPr algn="l"/>
              <a:r>
                <a:rPr lang="en-AU" sz="160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AAusIMM</a:t>
              </a:r>
              <a:endPara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AU" sz="1600" b="0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Geophysicist, Southern Geoscience Consultant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0E4F2C-04F6-5DD2-80BA-0C2E2F64B5D2}"/>
              </a:ext>
            </a:extLst>
          </p:cNvPr>
          <p:cNvSpPr/>
          <p:nvPr/>
        </p:nvSpPr>
        <p:spPr>
          <a:xfrm>
            <a:off x="6540887" y="1520825"/>
            <a:ext cx="4849440" cy="36625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0D097-DD4E-4C15-913D-C2954B7A9DB5}"/>
              </a:ext>
            </a:extLst>
          </p:cNvPr>
          <p:cNvSpPr txBox="1"/>
          <p:nvPr/>
        </p:nvSpPr>
        <p:spPr>
          <a:xfrm>
            <a:off x="6844856" y="1680326"/>
            <a:ext cx="4849440" cy="33239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642640"/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"I recommend </a:t>
            </a:r>
            <a:r>
              <a:rPr lang="en-AU" sz="3000" kern="0" dirty="0" err="1">
                <a:solidFill>
                  <a:srgbClr val="003A5D"/>
                </a:solidFill>
                <a:latin typeface="Roboto"/>
                <a:ea typeface="Roboto"/>
                <a:cs typeface="Roboto"/>
              </a:rPr>
              <a:t>AusIMM</a:t>
            </a: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 membership to any </a:t>
            </a:r>
            <a:br>
              <a:rPr lang="en-AU" sz="30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young professional</a:t>
            </a:r>
            <a:endParaRPr lang="en-US" dirty="0"/>
          </a:p>
          <a:p>
            <a:pPr defTabSz="642640"/>
            <a:r>
              <a:rPr lang="en-AU" sz="3000" kern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student </a:t>
            </a: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that's involved </a:t>
            </a:r>
            <a:br>
              <a:rPr lang="en-AU" sz="30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in resources. It has built </a:t>
            </a:r>
            <a:br>
              <a:rPr lang="en-AU" sz="30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my career up in a very fundamental way."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91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F9B8A-4D78-AAE1-F8EE-91E27D779E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Membership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974645-86E3-02B2-66A8-2AEB15A5C6B5}"/>
              </a:ext>
            </a:extLst>
          </p:cNvPr>
          <p:cNvGrpSpPr/>
          <p:nvPr/>
        </p:nvGrpSpPr>
        <p:grpSpPr>
          <a:xfrm>
            <a:off x="-1781" y="5288526"/>
            <a:ext cx="6731353" cy="1202430"/>
            <a:chOff x="-1" y="5305306"/>
            <a:chExt cx="6389298" cy="113712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8606B25-E291-458D-5558-8CAD73CB51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" y="5305306"/>
              <a:ext cx="5706657" cy="11371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720C6A-B4BE-ED4F-CBE0-883038B73410}"/>
                </a:ext>
              </a:extLst>
            </p:cNvPr>
            <p:cNvSpPr txBox="1"/>
            <p:nvPr/>
          </p:nvSpPr>
          <p:spPr>
            <a:xfrm>
              <a:off x="1354913" y="5417985"/>
              <a:ext cx="5034384" cy="902285"/>
            </a:xfrm>
            <a:prstGeom prst="rect">
              <a:avLst/>
            </a:prstGeom>
          </p:spPr>
          <p:txBody>
            <a:bodyPr vert="horz" wrap="square" rtlCol="0" anchor="ctr">
              <a:spAutoFit/>
            </a:bodyPr>
            <a:lstStyle/>
            <a:p>
              <a:pPr algn="l"/>
              <a:r>
                <a:rPr lang="en-AU" sz="2400" b="1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Prof. Ismet </a:t>
              </a:r>
              <a:r>
                <a:rPr lang="en-AU" sz="2400" b="1" i="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Canbulat</a:t>
              </a:r>
              <a:endParaRPr lang="en-AU" sz="24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AU" sz="160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FAusIMM</a:t>
              </a:r>
              <a:endPara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AU" sz="1600" b="0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Professor &amp; Head of School, UNSW Sydney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18AE0-DDDE-CB2B-DD4A-D1008924A19E}"/>
              </a:ext>
            </a:extLst>
          </p:cNvPr>
          <p:cNvSpPr/>
          <p:nvPr/>
        </p:nvSpPr>
        <p:spPr>
          <a:xfrm>
            <a:off x="370576" y="1520825"/>
            <a:ext cx="5202910" cy="25431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6A041-E78C-F7AA-8F9D-5B7A44FBD8BD}"/>
              </a:ext>
            </a:extLst>
          </p:cNvPr>
          <p:cNvSpPr txBox="1"/>
          <p:nvPr/>
        </p:nvSpPr>
        <p:spPr>
          <a:xfrm>
            <a:off x="606736" y="1822916"/>
            <a:ext cx="4898242" cy="1938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642640"/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“</a:t>
            </a:r>
            <a:r>
              <a:rPr lang="en-AU" sz="3000" kern="0" dirty="0" err="1">
                <a:solidFill>
                  <a:srgbClr val="003A5D"/>
                </a:solidFill>
                <a:latin typeface="Roboto"/>
                <a:ea typeface="Roboto"/>
                <a:cs typeface="Roboto"/>
              </a:rPr>
              <a:t>AusIMM</a:t>
            </a: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 has supported </a:t>
            </a:r>
            <a:br>
              <a:rPr lang="en-AU" sz="30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me with professional development, especially knowledge at conferences.”</a:t>
            </a:r>
            <a:endParaRPr lang="en-AU" sz="3000" kern="0" dirty="0">
              <a:solidFill>
                <a:srgbClr val="003A5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5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DB4A-1D62-6497-D475-C2BB77076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284021-DF78-BC30-7A7F-A8EE673B2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Membership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61E96E-055C-A3EA-4298-9CFADCAD09F5}"/>
              </a:ext>
            </a:extLst>
          </p:cNvPr>
          <p:cNvGrpSpPr/>
          <p:nvPr/>
        </p:nvGrpSpPr>
        <p:grpSpPr>
          <a:xfrm>
            <a:off x="-1781" y="5288526"/>
            <a:ext cx="6731353" cy="1202430"/>
            <a:chOff x="-1" y="5305306"/>
            <a:chExt cx="6389298" cy="113712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5F78EB0-AA3C-B984-FD2F-D53527B81E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" y="5305306"/>
              <a:ext cx="5706657" cy="11371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5EEE1-BD31-4759-11E0-AFBD6B8B43FA}"/>
                </a:ext>
              </a:extLst>
            </p:cNvPr>
            <p:cNvSpPr txBox="1"/>
            <p:nvPr/>
          </p:nvSpPr>
          <p:spPr>
            <a:xfrm>
              <a:off x="1354913" y="5403432"/>
              <a:ext cx="5034384" cy="931391"/>
            </a:xfrm>
            <a:prstGeom prst="rect">
              <a:avLst/>
            </a:prstGeom>
          </p:spPr>
          <p:txBody>
            <a:bodyPr vert="horz" wrap="square" rtlCol="0" anchor="ctr">
              <a:spAutoFit/>
            </a:bodyPr>
            <a:lstStyle/>
            <a:p>
              <a:pPr algn="l"/>
              <a:r>
                <a:rPr lang="en-AU" sz="2400" b="1" i="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Linda Pang</a:t>
              </a:r>
            </a:p>
            <a:p>
              <a:pPr algn="l"/>
              <a:r>
                <a:rPr lang="en-AU" sz="1600" kern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SAusIMM</a:t>
              </a:r>
              <a:endPara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AU" sz="160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Perth </a:t>
              </a:r>
              <a:r>
                <a:rPr lang="en-AU">
                  <a:solidFill>
                    <a:schemeClr val="bg1"/>
                  </a:solidFill>
                </a:rPr>
                <a:t>– </a:t>
              </a:r>
              <a:r>
                <a:rPr lang="en-AU" sz="1600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UWA Student Chapter</a:t>
              </a:r>
              <a:endParaRPr lang="en-AU" sz="1600" b="0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FD7D9C-FEC0-2640-F525-884F3B0C5700}"/>
              </a:ext>
            </a:extLst>
          </p:cNvPr>
          <p:cNvSpPr/>
          <p:nvPr/>
        </p:nvSpPr>
        <p:spPr>
          <a:xfrm>
            <a:off x="6729573" y="1460480"/>
            <a:ext cx="4474550" cy="34163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0B5D7-5806-EBE6-3B52-2DD2460B7E14}"/>
              </a:ext>
            </a:extLst>
          </p:cNvPr>
          <p:cNvSpPr txBox="1"/>
          <p:nvPr/>
        </p:nvSpPr>
        <p:spPr>
          <a:xfrm>
            <a:off x="6962708" y="1737479"/>
            <a:ext cx="4474549" cy="28623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642640"/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"The best thing about </a:t>
            </a:r>
            <a:r>
              <a:rPr lang="en-AU" sz="3000" kern="0" dirty="0" err="1">
                <a:solidFill>
                  <a:srgbClr val="003A5D"/>
                </a:solidFill>
                <a:latin typeface="Roboto"/>
                <a:ea typeface="Roboto"/>
                <a:cs typeface="Roboto"/>
              </a:rPr>
              <a:t>AusIMM</a:t>
            </a:r>
            <a:r>
              <a:rPr lang="en-AU" sz="3000" kern="0" dirty="0">
                <a:solidFill>
                  <a:srgbClr val="003A5D"/>
                </a:solidFill>
                <a:latin typeface="Roboto"/>
                <a:ea typeface="Roboto"/>
                <a:cs typeface="Roboto"/>
              </a:rPr>
              <a:t> is connecting with other like-minded people in the industry and learning about the latest industry trends."</a:t>
            </a:r>
          </a:p>
        </p:txBody>
      </p:sp>
    </p:spTree>
    <p:extLst>
      <p:ext uri="{BB962C8B-B14F-4D97-AF65-F5344CB8AC3E}">
        <p14:creationId xmlns:p14="http://schemas.microsoft.com/office/powerpoint/2010/main" val="168829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B8B64-5D9B-B841-F6C7-C4AA827C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81E4D9-60CA-BE88-D122-361304CF505B}"/>
              </a:ext>
            </a:extLst>
          </p:cNvPr>
          <p:cNvSpPr txBox="1"/>
          <p:nvPr/>
        </p:nvSpPr>
        <p:spPr>
          <a:xfrm>
            <a:off x="379616" y="1348579"/>
            <a:ext cx="4990670" cy="433965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642640">
              <a:spcAft>
                <a:spcPts val="1200"/>
              </a:spcAft>
            </a:pP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“</a:t>
            </a:r>
            <a:r>
              <a:rPr lang="en-AU" sz="2300" kern="0" dirty="0" err="1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AusIMM</a:t>
            </a: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 has elevated my career through exposure to different facets of the mining industry.”</a:t>
            </a:r>
          </a:p>
          <a:p>
            <a:pPr defTabSz="642640">
              <a:spcAft>
                <a:spcPts val="1200"/>
              </a:spcAft>
            </a:pPr>
            <a:endParaRPr lang="en-AU" sz="2500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Aft>
                <a:spcPts val="1200"/>
              </a:spcAft>
            </a:pPr>
            <a:endParaRPr lang="en-AU" sz="2500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Bef>
                <a:spcPts val="600"/>
              </a:spcBef>
            </a:pPr>
            <a:r>
              <a:rPr lang="en-AU" sz="2000" b="1" kern="0" dirty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Ana </a:t>
            </a:r>
            <a:r>
              <a:rPr lang="en-AU" sz="2000" b="1" kern="0" dirty="0" err="1">
                <a:solidFill>
                  <a:srgbClr val="003B5C"/>
                </a:solidFill>
                <a:latin typeface="Roboto"/>
                <a:ea typeface="Roboto"/>
                <a:cs typeface="Roboto"/>
              </a:rPr>
              <a:t>Chiquini</a:t>
            </a:r>
            <a:r>
              <a:rPr lang="en-AU" sz="2000" b="1" kern="0" dirty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pPr defTabSz="642640">
              <a:spcBef>
                <a:spcPts val="600"/>
              </a:spcBef>
            </a:pPr>
            <a:r>
              <a:rPr lang="en-AU" kern="0" dirty="0" err="1">
                <a:solidFill>
                  <a:srgbClr val="003B5C"/>
                </a:solidFill>
                <a:latin typeface="Roboto"/>
                <a:ea typeface="Roboto"/>
                <a:cs typeface="Roboto"/>
              </a:rPr>
              <a:t>MAusIMM</a:t>
            </a:r>
            <a:r>
              <a:rPr lang="en-AU" kern="0" dirty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 (CP)</a:t>
            </a:r>
          </a:p>
          <a:p>
            <a:pPr defTabSz="642640"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Principal Geologist, </a:t>
            </a:r>
            <a:br>
              <a:rPr lang="en-AU" sz="16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Resource Modelling </a:t>
            </a:r>
            <a:r>
              <a:rPr lang="en-AU" sz="1600" kern="0" err="1">
                <a:solidFill>
                  <a:srgbClr val="003B5C"/>
                </a:solidFill>
                <a:latin typeface="Roboto"/>
                <a:ea typeface="Roboto"/>
                <a:cs typeface="Roboto"/>
              </a:rPr>
              <a:t>Solutions </a:t>
            </a:r>
            <a:endParaRPr lang="en-AU" sz="1600" kern="0">
              <a:solidFill>
                <a:srgbClr val="003B5C"/>
              </a:solidFill>
              <a:latin typeface="Roboto"/>
              <a:ea typeface="Roboto"/>
              <a:cs typeface="Roboto"/>
            </a:endParaRPr>
          </a:p>
          <a:p>
            <a:pPr defTabSz="642640"/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642640"/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F8CC7-2A48-7414-EFC4-B31DC8DAFE9B}"/>
              </a:ext>
            </a:extLst>
          </p:cNvPr>
          <p:cNvSpPr txBox="1"/>
          <p:nvPr/>
        </p:nvSpPr>
        <p:spPr>
          <a:xfrm>
            <a:off x="6492240" y="1146776"/>
            <a:ext cx="5320144" cy="417146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252000" tIns="252000" rIns="252000" bIns="252000" rtlCol="0" anchor="ctr" anchorCtr="0">
            <a:spAutoFit/>
          </a:bodyPr>
          <a:lstStyle/>
          <a:p>
            <a:pPr defTabSz="642640">
              <a:spcBef>
                <a:spcPts val="2400"/>
              </a:spcBef>
            </a:pP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“I recommend </a:t>
            </a:r>
            <a:r>
              <a:rPr lang="en-AU" sz="2300" kern="0" dirty="0" err="1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AusIMM</a:t>
            </a: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 membership to any young professional students that's involved in resources. It has built my career up in a very fundamental way.”</a:t>
            </a:r>
          </a:p>
          <a:p>
            <a:pPr defTabSz="642640">
              <a:spcBef>
                <a:spcPts val="2400"/>
              </a:spcBef>
            </a:pPr>
            <a:endParaRPr lang="en-AU" sz="1000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Bef>
                <a:spcPts val="600"/>
              </a:spcBef>
            </a:pPr>
            <a:r>
              <a:rPr lang="en-AU" sz="2000" b="1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Oliver Mowbray </a:t>
            </a:r>
          </a:p>
          <a:p>
            <a:pPr defTabSz="642640">
              <a:spcBef>
                <a:spcPts val="600"/>
              </a:spcBef>
            </a:pPr>
            <a:r>
              <a:rPr lang="en-AU" kern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AAusIMM</a:t>
            </a:r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642640"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Geophysicist, Southern </a:t>
            </a:r>
            <a:br>
              <a:rPr lang="en-AU" sz="16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Geoscience Consultants</a:t>
            </a:r>
            <a:endParaRPr lang="en-AU" sz="1600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29E03-ACCC-94C7-B6B8-B497D7AA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02" y="2772230"/>
            <a:ext cx="4721303" cy="41129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ADF668-9924-D362-2A0E-52EEA0F32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9704" y="2532693"/>
            <a:ext cx="5000466" cy="43561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34000"/>
              </a:prst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730CEF-B371-2572-C53A-A1CDBFCADC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362587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FFD0C4-2928-3C57-DB34-7C0414A844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Membership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D559F-131D-EA79-FFE5-1ABB81074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1"/>
          <a:stretch>
            <a:fillRect/>
          </a:stretch>
        </p:blipFill>
        <p:spPr>
          <a:xfrm>
            <a:off x="-902713" y="2703492"/>
            <a:ext cx="5097344" cy="4154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52A6C-5D25-C80E-BC55-27355F56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451" y="2703492"/>
            <a:ext cx="5430959" cy="41835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3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05ABB-A942-2C1A-1E1F-6FEF133CCAA4}"/>
              </a:ext>
            </a:extLst>
          </p:cNvPr>
          <p:cNvSpPr txBox="1"/>
          <p:nvPr/>
        </p:nvSpPr>
        <p:spPr>
          <a:xfrm>
            <a:off x="379616" y="1436165"/>
            <a:ext cx="4990670" cy="395492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r" defTabSz="642640">
              <a:spcAft>
                <a:spcPts val="1200"/>
              </a:spcAft>
            </a:pP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“The best thing about </a:t>
            </a:r>
            <a:r>
              <a:rPr lang="en-AU" sz="2300" kern="0" dirty="0" err="1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AusIMM</a:t>
            </a: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 is connecting with other like-minded people in the industry and learning about the latest industry trends.”</a:t>
            </a:r>
          </a:p>
          <a:p>
            <a:pPr defTabSz="642640">
              <a:spcAft>
                <a:spcPts val="1200"/>
              </a:spcAft>
            </a:pPr>
            <a:endParaRPr lang="en-AU" sz="2000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r" defTabSz="642640">
              <a:spcBef>
                <a:spcPts val="600"/>
              </a:spcBef>
            </a:pPr>
            <a:r>
              <a:rPr lang="en-AU" sz="2000" b="1" kern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Linda Pang</a:t>
            </a:r>
          </a:p>
          <a:p>
            <a:pPr algn="r">
              <a:spcBef>
                <a:spcPts val="600"/>
              </a:spcBef>
            </a:pPr>
            <a:r>
              <a:rPr lang="en-AU" kern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SAusIMM</a:t>
            </a:r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Perth </a:t>
            </a:r>
            <a:r>
              <a:rPr lang="en-AU" sz="1600">
                <a:solidFill>
                  <a:srgbClr val="003B5C"/>
                </a:solidFill>
              </a:rPr>
              <a:t>– </a:t>
            </a: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UWA </a:t>
            </a:r>
            <a:br>
              <a:rPr lang="en-AU" sz="16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Student Chapter</a:t>
            </a:r>
          </a:p>
          <a:p>
            <a:pPr defTabSz="642640"/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642640"/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DB715-435F-9C05-273B-F6C0C7F69F98}"/>
              </a:ext>
            </a:extLst>
          </p:cNvPr>
          <p:cNvSpPr txBox="1"/>
          <p:nvPr/>
        </p:nvSpPr>
        <p:spPr>
          <a:xfrm>
            <a:off x="6492240" y="1229437"/>
            <a:ext cx="5320144" cy="38482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252000" tIns="252000" rIns="252000" bIns="252000" rtlCol="0" anchor="ctr" anchorCtr="0">
            <a:spAutoFit/>
          </a:bodyPr>
          <a:lstStyle/>
          <a:p>
            <a:pPr defTabSz="642640">
              <a:spcBef>
                <a:spcPts val="2400"/>
              </a:spcBef>
            </a:pP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“</a:t>
            </a:r>
            <a:r>
              <a:rPr lang="en-AU" sz="2300" kern="0" dirty="0" err="1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AusIMM</a:t>
            </a:r>
            <a:r>
              <a:rPr lang="en-AU" sz="2300" kern="0" dirty="0">
                <a:solidFill>
                  <a:srgbClr val="003B5C"/>
                </a:solidFill>
                <a:latin typeface="Roboto Medium"/>
                <a:ea typeface="Roboto Medium"/>
                <a:cs typeface="Roboto Medium"/>
              </a:rPr>
              <a:t> has supported me with professional development, especially knowledge at conferences.”</a:t>
            </a:r>
            <a:endParaRPr lang="en-AU" sz="2300" kern="0" dirty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Bef>
                <a:spcPts val="2400"/>
              </a:spcBef>
            </a:pPr>
            <a:endParaRPr lang="en-AU" sz="2500" kern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r>
              <a:rPr lang="en-AU" sz="2000" b="1" kern="0" dirty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Prof. Ismet </a:t>
            </a:r>
            <a:r>
              <a:rPr lang="en-AU" sz="2000" b="1" kern="0" dirty="0" err="1">
                <a:solidFill>
                  <a:srgbClr val="003B5C"/>
                </a:solidFill>
                <a:latin typeface="Roboto"/>
                <a:ea typeface="Roboto"/>
                <a:cs typeface="Roboto"/>
              </a:rPr>
              <a:t>Canbulat</a:t>
            </a:r>
            <a:endParaRPr lang="en-AU" sz="2000" b="1" kern="0" dirty="0">
              <a:solidFill>
                <a:srgbClr val="003B5C"/>
              </a:solidFill>
              <a:latin typeface="Roboto"/>
              <a:ea typeface="Roboto"/>
              <a:cs typeface="Roboto"/>
            </a:endParaRPr>
          </a:p>
          <a:p>
            <a:pPr>
              <a:spcBef>
                <a:spcPts val="600"/>
              </a:spcBef>
            </a:pPr>
            <a:r>
              <a:rPr lang="en-AU" kern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FAusIMM</a:t>
            </a:r>
            <a:endParaRPr lang="en-AU" kern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Professor &amp; Head of School,</a:t>
            </a:r>
            <a:br>
              <a:rPr lang="en-AU" sz="1600" kern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>
                <a:solidFill>
                  <a:srgbClr val="003B5C"/>
                </a:solidFill>
                <a:latin typeface="Roboto"/>
                <a:ea typeface="Roboto"/>
                <a:cs typeface="Roboto"/>
              </a:rPr>
              <a:t>UNSW Sydney</a:t>
            </a:r>
          </a:p>
        </p:txBody>
      </p:sp>
    </p:spTree>
    <p:extLst>
      <p:ext uri="{BB962C8B-B14F-4D97-AF65-F5344CB8AC3E}">
        <p14:creationId xmlns:p14="http://schemas.microsoft.com/office/powerpoint/2010/main" val="20206431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tratton Finance 1">
      <a:dk1>
        <a:sysClr val="windowText" lastClr="000000"/>
      </a:dk1>
      <a:lt1>
        <a:sysClr val="window" lastClr="FFFFFF"/>
      </a:lt1>
      <a:dk2>
        <a:srgbClr val="330072"/>
      </a:dk2>
      <a:lt2>
        <a:srgbClr val="25282A"/>
      </a:lt2>
      <a:accent1>
        <a:srgbClr val="F1F2F2"/>
      </a:accent1>
      <a:accent2>
        <a:srgbClr val="00D78F"/>
      </a:accent2>
      <a:accent3>
        <a:srgbClr val="F23457"/>
      </a:accent3>
      <a:accent4>
        <a:srgbClr val="00C1D5"/>
      </a:accent4>
      <a:accent5>
        <a:srgbClr val="4CB3C9"/>
      </a:accent5>
      <a:accent6>
        <a:srgbClr val="4CA4CF"/>
      </a:accent6>
      <a:hlink>
        <a:srgbClr val="0000FF"/>
      </a:hlink>
      <a:folHlink>
        <a:srgbClr val="8C94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/>
      <a:lstStyle>
        <a:defPPr algn="l">
          <a:lnSpc>
            <a:spcPts val="2836"/>
          </a:lnSpc>
          <a:defRPr sz="2780" b="0" i="0" kern="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48048-2cb5-4fb0-bd52-c45216355667" xsi:nil="true"/>
    <lcf76f155ced4ddcb4097134ff3c332f xmlns="f2e2233d-7f40-4c56-86df-9334e5330e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AF0D1B41EC04DA1386D574AF13BD8" ma:contentTypeVersion="19" ma:contentTypeDescription="Create a new document." ma:contentTypeScope="" ma:versionID="89409aeb7044b09f087648ff48699530">
  <xsd:schema xmlns:xsd="http://www.w3.org/2001/XMLSchema" xmlns:xs="http://www.w3.org/2001/XMLSchema" xmlns:p="http://schemas.microsoft.com/office/2006/metadata/properties" xmlns:ns2="f2e2233d-7f40-4c56-86df-9334e5330e24" xmlns:ns3="bcd48048-2cb5-4fb0-bd52-c45216355667" targetNamespace="http://schemas.microsoft.com/office/2006/metadata/properties" ma:root="true" ma:fieldsID="3f1bb9138602a11113de880aed65cc81" ns2:_="" ns3:_="">
    <xsd:import namespace="f2e2233d-7f40-4c56-86df-9334e5330e24"/>
    <xsd:import namespace="bcd48048-2cb5-4fb0-bd52-c45216355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2233d-7f40-4c56-86df-9334e5330e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e1a715-23f6-4b5e-904c-e5597a7407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48048-2cb5-4fb0-bd52-c4521635566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a12ebd5-45b0-4bba-b0c4-809a0f9dad2a}" ma:internalName="TaxCatchAll" ma:showField="CatchAllData" ma:web="bcd48048-2cb5-4fb0-bd52-c452163556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6B22AD-D79F-4C4A-8795-3B0684A7C7A7}">
  <ds:schemaRefs>
    <ds:schemaRef ds:uri="bcd48048-2cb5-4fb0-bd52-c45216355667"/>
    <ds:schemaRef ds:uri="f2e2233d-7f40-4c56-86df-9334e5330e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DEAE08-3AEE-47D3-BEEA-C6DCF4912A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046C0C-02DD-422D-862F-341102139E0C}">
  <ds:schemaRefs>
    <ds:schemaRef ds:uri="bcd48048-2cb5-4fb0-bd52-c45216355667"/>
    <ds:schemaRef ds:uri="f2e2233d-7f40-4c56-86df-9334e5330e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Brooke Mills</dc:creator>
  <cp:revision>23</cp:revision>
  <dcterms:created xsi:type="dcterms:W3CDTF">2026-02-27T03:39:16Z</dcterms:created>
  <dcterms:modified xsi:type="dcterms:W3CDTF">2026-05-25T01:45:43Z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0x010100243AF0D1B41EC04DA1386D574AF13BD8</vt:lpwstr>
  </property>
  <property fmtid="{D5CDD505-2E9C-101B-9397-08002B2CF9AE}" pid="3" name="MediaServiceImageTags">
    <vt:lpwstr/>
  </property>
</Properties>
</file>